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143500" cx="9144000"/>
  <p:notesSz cx="9144000" cy="5143500"/>
  <p:embeddedFontLst>
    <p:embeddedFont>
      <p:font typeface="Roboto"/>
      <p:regular r:id="rId37"/>
      <p:bold r:id="rId38"/>
      <p:italic r:id="rId39"/>
      <p:boldItalic r:id="rId40"/>
    </p:embeddedFont>
    <p:embeddedFont>
      <p:font typeface="Lato"/>
      <p:regular r:id="rId41"/>
      <p:bold r:id="rId42"/>
      <p:italic r:id="rId43"/>
      <p:boldItalic r:id="rId44"/>
    </p:embeddedFont>
    <p:embeddedFont>
      <p:font typeface="Helvetica Neue"/>
      <p:regular r:id="rId45"/>
      <p:bold r:id="rId46"/>
      <p:italic r:id="rId47"/>
      <p:boldItalic r:id="rId48"/>
    </p:embeddedFont>
    <p:embeddedFont>
      <p:font typeface="Century Gothic"/>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0">
          <p15:clr>
            <a:srgbClr val="A4A3A4"/>
          </p15:clr>
        </p15:guide>
        <p15:guide id="2" pos="2160">
          <p15:clr>
            <a:srgbClr val="A4A3A4"/>
          </p15:clr>
        </p15:guide>
      </p15:sldGuideLst>
    </p:ext>
    <p:ext uri="GoogleSlidesCustomDataVersion2">
      <go:slidesCustomData xmlns:go="http://customooxmlschemas.google.com/" r:id="rId53" roundtripDataSignature="AMtx7mhWDH0fVe3l2em4kONbc7noD0SNn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FD05026-4C4F-416C-AFE3-F9D006540BC6}">
  <a:tblStyle styleId="{4FD05026-4C4F-416C-AFE3-F9D006540BC6}"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BF1E8"/>
          </a:solidFill>
        </a:fill>
      </a:tcStyle>
    </a:wholeTbl>
    <a:band1H>
      <a:tcTxStyle/>
      <a:tcStyle>
        <a:fill>
          <a:solidFill>
            <a:srgbClr val="D4E2CE"/>
          </a:solidFill>
        </a:fill>
      </a:tcStyle>
    </a:band1H>
    <a:band2H>
      <a:tcTxStyle/>
    </a:band2H>
    <a:band1V>
      <a:tcTxStyle/>
      <a:tcStyle>
        <a:fill>
          <a:solidFill>
            <a:srgbClr val="D4E2CE"/>
          </a:solidFill>
        </a:fill>
      </a:tcStyle>
    </a:band1V>
    <a:band2V>
      <a:tcTxStyle/>
    </a:band2V>
    <a:lastCol>
      <a:tcTxStyle b="on" i="off">
        <a:font>
          <a:latin typeface="Calibri"/>
          <a:ea typeface="Calibri"/>
          <a:cs typeface="Calibri"/>
        </a:font>
        <a:schemeClr val="lt1"/>
      </a:tcTxStyle>
      <a:tcStyle>
        <a:fill>
          <a:solidFill>
            <a:schemeClr val="accent6"/>
          </a:solidFill>
        </a:fill>
      </a:tcStyle>
    </a:lastCol>
    <a:firstCol>
      <a:tcTxStyle b="on" i="off">
        <a:font>
          <a:latin typeface="Calibri"/>
          <a:ea typeface="Calibri"/>
          <a:cs typeface="Calibri"/>
        </a:font>
        <a:schemeClr val="lt1"/>
      </a:tcTxStyle>
      <a:tcStyle>
        <a:fill>
          <a:solidFill>
            <a:schemeClr val="accent6"/>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6"/>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6"/>
          </a:solidFill>
        </a:fill>
      </a:tcStyle>
    </a:firstRow>
    <a:neCell>
      <a:tcTxStyle/>
    </a:neCell>
    <a:nwCell>
      <a:tcTxStyle/>
    </a:nwCell>
  </a:tblStyle>
  <a:tblStyle styleId="{0B767B25-9677-4603-A60A-1F925069BDBE}" styleName="Table_1">
    <a:wholeTbl>
      <a:tcTxStyle b="off" i="off">
        <a:font>
          <a:latin typeface="Calibri"/>
          <a:ea typeface="Calibri"/>
          <a:cs typeface="Calibri"/>
        </a:font>
        <a:schemeClr val="dk1"/>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tcStyle>
        <a:tcBdr>
          <a:top>
            <a:ln cap="flat" cmpd="sng" w="9525">
              <a:solidFill>
                <a:schemeClr val="accent6"/>
              </a:solidFill>
              <a:prstDash val="solid"/>
              <a:round/>
              <a:headEnd len="sm" w="sm" type="none"/>
              <a:tailEnd len="sm" w="sm" type="none"/>
            </a:ln>
          </a:top>
          <a:bottom>
            <a:ln cap="flat" cmpd="sng" w="9525">
              <a:solidFill>
                <a:schemeClr val="accent6"/>
              </a:solidFill>
              <a:prstDash val="solid"/>
              <a:round/>
              <a:headEnd len="sm" w="sm" type="none"/>
              <a:tailEnd len="sm" w="sm" type="none"/>
            </a:ln>
          </a:bottom>
        </a:tcBdr>
      </a:tcStyle>
    </a:band1H>
    <a:band2H>
      <a:tcTxStyle/>
    </a:band2H>
    <a:band1V>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cBdr>
      </a:tcStyle>
    </a:band1V>
    <a:band2V>
      <a:tcTxStyle/>
      <a:tcStyle>
        <a:tcBdr>
          <a:left>
            <a:ln cap="flat" cmpd="sng" w="9525">
              <a:solidFill>
                <a:schemeClr val="accent6"/>
              </a:solidFill>
              <a:prstDash val="solid"/>
              <a:round/>
              <a:headEnd len="sm" w="sm" type="none"/>
              <a:tailEnd len="sm" w="sm" type="none"/>
            </a:ln>
          </a:left>
          <a:right>
            <a:ln cap="flat" cmpd="sng" w="9525">
              <a:solidFill>
                <a:schemeClr val="accent6"/>
              </a:solidFill>
              <a:prstDash val="solid"/>
              <a:round/>
              <a:headEnd len="sm" w="sm" type="none"/>
              <a:tailEnd len="sm" w="sm" type="none"/>
            </a:ln>
          </a:right>
        </a:tcBdr>
      </a:tcStyle>
    </a:band2V>
    <a:lastCol>
      <a:tcTxStyle b="on" i="off"/>
    </a:lastCol>
    <a:firstCol>
      <a:tcTxStyle b="on" i="off"/>
    </a:firstCol>
    <a:lastRow>
      <a:tcTxStyle b="on" i="off"/>
      <a:tcStyle>
        <a:tcBdr>
          <a:top>
            <a:ln cap="flat" cmpd="sng" w="50800">
              <a:solidFill>
                <a:schemeClr val="accent6"/>
              </a:solidFill>
              <a:prstDash val="solid"/>
              <a:round/>
              <a:headEnd len="sm" w="sm" type="none"/>
              <a:tailEnd len="sm" w="sm" type="none"/>
            </a:ln>
          </a:top>
        </a:tcBdr>
      </a:tcStyle>
    </a:lastRow>
    <a:seCell>
      <a:tcTxStyle/>
    </a:seCell>
    <a:swCell>
      <a:tcTxStyle/>
    </a:swCell>
    <a:firstRow>
      <a:tcTxStyle b="on" i="off">
        <a:font>
          <a:latin typeface="Calibri"/>
          <a:ea typeface="Calibri"/>
          <a:cs typeface="Calibri"/>
        </a:font>
        <a:schemeClr val="lt1"/>
      </a:tcTxStyle>
      <a:tcStyle>
        <a:fill>
          <a:solidFill>
            <a:schemeClr val="accent6"/>
          </a:solidFill>
        </a:fill>
      </a:tcStyle>
    </a:firstRow>
    <a:neCell>
      <a:tcTxStyle/>
    </a:neCell>
    <a:nwCell>
      <a:tcTxStyle/>
    </a:nwCell>
  </a:tblStyle>
  <a:tblStyle styleId="{8EC15D2B-85B0-4456-B56F-35C6A87B1672}" styleName="Table_2">
    <a:wholeTbl>
      <a:tcTxStyle b="off" i="off">
        <a:font>
          <a:latin typeface="Calibri"/>
          <a:ea typeface="Calibri"/>
          <a:cs typeface="Calibri"/>
        </a:font>
        <a:schemeClr val="dk1"/>
      </a:tcTxStyle>
      <a:tcStyle>
        <a:tcBdr>
          <a:left>
            <a:ln cap="flat" cmpd="sng" w="12700">
              <a:solidFill>
                <a:schemeClr val="accent3"/>
              </a:solidFill>
              <a:prstDash val="solid"/>
              <a:round/>
              <a:headEnd len="sm" w="sm" type="none"/>
              <a:tailEnd len="sm" w="sm" type="none"/>
            </a:ln>
          </a:left>
          <a:right>
            <a:ln cap="flat" cmpd="sng" w="12700">
              <a:solidFill>
                <a:schemeClr val="accent3"/>
              </a:solidFill>
              <a:prstDash val="solid"/>
              <a:round/>
              <a:headEnd len="sm" w="sm" type="none"/>
              <a:tailEnd len="sm" w="sm" type="none"/>
            </a:ln>
          </a:right>
          <a:top>
            <a:ln cap="flat" cmpd="sng" w="12700">
              <a:solidFill>
                <a:schemeClr val="accent3"/>
              </a:solidFill>
              <a:prstDash val="solid"/>
              <a:round/>
              <a:headEnd len="sm" w="sm" type="none"/>
              <a:tailEnd len="sm" w="sm" type="none"/>
            </a:ln>
          </a:top>
          <a:bottom>
            <a:ln cap="flat" cmpd="sng" w="12700">
              <a:solidFill>
                <a:schemeClr val="accent3"/>
              </a:solidFill>
              <a:prstDash val="solid"/>
              <a:round/>
              <a:headEnd len="sm" w="sm" type="none"/>
              <a:tailEnd len="sm" w="sm" type="none"/>
            </a:ln>
          </a:bottom>
          <a:insideH>
            <a:ln cap="flat" cmpd="sng" w="12700">
              <a:solidFill>
                <a:schemeClr val="accent3"/>
              </a:solidFill>
              <a:prstDash val="solid"/>
              <a:round/>
              <a:headEnd len="sm" w="sm" type="none"/>
              <a:tailEnd len="sm" w="sm" type="none"/>
            </a:ln>
          </a:insideH>
          <a:insideV>
            <a:ln cap="flat" cmpd="sng" w="12700">
              <a:solidFill>
                <a:schemeClr val="accent3"/>
              </a:solidFill>
              <a:prstDash val="solid"/>
              <a:round/>
              <a:headEnd len="sm" w="sm" type="none"/>
              <a:tailEnd len="sm" w="sm" type="none"/>
            </a:ln>
          </a:insideV>
        </a:tcBdr>
        <a:fill>
          <a:solidFill>
            <a:srgbClr val="FFFFFF">
              <a:alpha val="0"/>
            </a:srgbClr>
          </a:solidFill>
        </a:fill>
      </a:tcStyle>
    </a:wholeTbl>
    <a:band1H>
      <a:tcTxStyle/>
      <a:tcStyle>
        <a:fill>
          <a:solidFill>
            <a:schemeClr val="accent3">
              <a:alpha val="20000"/>
            </a:schemeClr>
          </a:solidFill>
        </a:fill>
      </a:tcStyle>
    </a:band1H>
    <a:band2H>
      <a:tcTxStyle/>
    </a:band2H>
    <a:band1V>
      <a:tcTxStyle/>
      <a:tcStyle>
        <a:fill>
          <a:solidFill>
            <a:schemeClr val="accent3">
              <a:alpha val="20000"/>
            </a:schemeClr>
          </a:solidFill>
        </a:fill>
      </a:tcStyle>
    </a:band1V>
    <a:band2V>
      <a:tcTxStyle/>
    </a:band2V>
    <a:lastCol>
      <a:tcTxStyle b="on" i="off"/>
    </a:lastCol>
    <a:firstCol>
      <a:tcTxStyle b="on" i="off"/>
    </a:firstCol>
    <a:lastRow>
      <a:tcTxStyle b="on" i="off"/>
      <a:tcStyle>
        <a:tcBdr>
          <a:top>
            <a:ln cap="flat" cmpd="sng" w="50800">
              <a:solidFill>
                <a:schemeClr val="accent3"/>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25400">
              <a:solidFill>
                <a:schemeClr val="accent3"/>
              </a:solidFill>
              <a:prstDash val="solid"/>
              <a:round/>
              <a:headEnd len="sm" w="sm" type="none"/>
              <a:tailEnd len="sm" w="sm" type="none"/>
            </a:ln>
          </a:bottom>
        </a:tcBdr>
        <a:fill>
          <a:solidFill>
            <a:srgbClr val="FFFFFF">
              <a:alpha val="0"/>
            </a:srgbClr>
          </a:solidFill>
        </a:fill>
      </a:tcStyle>
    </a:firstRow>
    <a:neCell>
      <a:tcTxStyle/>
    </a:neCell>
    <a:nwCell>
      <a:tcTxStyle/>
    </a:nwCell>
  </a:tblStyle>
  <a:tblStyle styleId="{8271B075-14DB-4384-BD84-4C02E199BE00}" styleName="Table_3">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9525">
              <a:solidFill>
                <a:srgbClr val="000000">
                  <a:alpha val="0"/>
                </a:srgbClr>
              </a:solidFill>
              <a:prstDash val="solid"/>
              <a:round/>
              <a:headEnd len="sm" w="sm" type="none"/>
              <a:tailEnd len="sm" w="sm" type="none"/>
            </a:ln>
          </a:top>
          <a:bottom>
            <a:ln cap="flat" cmpd="sng" w="9525">
              <a:solidFill>
                <a:srgbClr val="000000">
                  <a:alpha val="0"/>
                </a:srgbClr>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0" orient="horz"/>
        <p:guide pos="216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42" Type="http://schemas.openxmlformats.org/officeDocument/2006/relationships/font" Target="fonts/Lato-bold.fntdata"/><Relationship Id="rId41" Type="http://schemas.openxmlformats.org/officeDocument/2006/relationships/font" Target="fonts/Lato-regular.fntdata"/><Relationship Id="rId44" Type="http://schemas.openxmlformats.org/officeDocument/2006/relationships/font" Target="fonts/Lato-boldItalic.fntdata"/><Relationship Id="rId43" Type="http://schemas.openxmlformats.org/officeDocument/2006/relationships/font" Target="fonts/Lato-italic.fntdata"/><Relationship Id="rId46" Type="http://schemas.openxmlformats.org/officeDocument/2006/relationships/font" Target="fonts/HelveticaNeue-bold.fntdata"/><Relationship Id="rId45" Type="http://schemas.openxmlformats.org/officeDocument/2006/relationships/font" Target="fonts/HelveticaNeue-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HelveticaNeue-boldItalic.fntdata"/><Relationship Id="rId47" Type="http://schemas.openxmlformats.org/officeDocument/2006/relationships/font" Target="fonts/HelveticaNeue-italic.fntdata"/><Relationship Id="rId49" Type="http://schemas.openxmlformats.org/officeDocument/2006/relationships/font" Target="fonts/CenturyGothic-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Roboto-regular.fntdata"/><Relationship Id="rId36" Type="http://schemas.openxmlformats.org/officeDocument/2006/relationships/slide" Target="slides/slide30.xml"/><Relationship Id="rId39" Type="http://schemas.openxmlformats.org/officeDocument/2006/relationships/font" Target="fonts/Roboto-italic.fntdata"/><Relationship Id="rId38" Type="http://schemas.openxmlformats.org/officeDocument/2006/relationships/font" Target="fonts/Roboto-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CenturyGothic-italic.fntdata"/><Relationship Id="rId50" Type="http://schemas.openxmlformats.org/officeDocument/2006/relationships/font" Target="fonts/CenturyGothic-bold.fntdata"/><Relationship Id="rId53" Type="http://customschemas.google.com/relationships/presentationmetadata" Target="metadata"/><Relationship Id="rId52" Type="http://schemas.openxmlformats.org/officeDocument/2006/relationships/font" Target="fonts/CenturyGothic-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gif>
</file>

<file path=ppt/media/image11.gif>
</file>

<file path=ppt/media/image12.png>
</file>

<file path=ppt/media/image13.png>
</file>

<file path=ppt/media/image2.jpg>
</file>

<file path=ppt/media/image4.jp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962400" cy="25717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5180013" y="0"/>
            <a:ext cx="3962400" cy="257175"/>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914400" y="2474913"/>
            <a:ext cx="7315200" cy="20256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4886325"/>
            <a:ext cx="3962400" cy="257175"/>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5180013" y="4886325"/>
            <a:ext cx="3962400" cy="257175"/>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2" type="hdr"/>
          </p:nvPr>
        </p:nvSpPr>
        <p:spPr>
          <a:xfrm>
            <a:off x="0" y="0"/>
            <a:ext cx="3962400" cy="25717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Title of the project</a:t>
            </a:r>
            <a:endParaRPr/>
          </a:p>
        </p:txBody>
      </p:sp>
      <p:sp>
        <p:nvSpPr>
          <p:cNvPr id="86" name="Google Shape;86;p1:notes"/>
          <p:cNvSpPr txBox="1"/>
          <p:nvPr>
            <p:ph idx="11" type="ftr"/>
          </p:nvPr>
        </p:nvSpPr>
        <p:spPr>
          <a:xfrm>
            <a:off x="0" y="4886325"/>
            <a:ext cx="3962400" cy="257175"/>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CSE Dept., SET-Jain University</a:t>
            </a:r>
            <a:endParaRPr/>
          </a:p>
        </p:txBody>
      </p:sp>
      <p:sp>
        <p:nvSpPr>
          <p:cNvPr id="87" name="Google Shape;87;p1:notes"/>
          <p:cNvSpPr txBox="1"/>
          <p:nvPr>
            <p:ph idx="12" type="sldNum"/>
          </p:nvPr>
        </p:nvSpPr>
        <p:spPr>
          <a:xfrm>
            <a:off x="5180013" y="4886325"/>
            <a:ext cx="3962400" cy="257175"/>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
        <p:nvSpPr>
          <p:cNvPr id="88" name="Google Shape;88;p1:notes"/>
          <p:cNvSpPr/>
          <p:nvPr>
            <p:ph idx="3"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a:noFill/>
          <a:ln>
            <a:noFill/>
          </a:ln>
        </p:spPr>
      </p:sp>
      <p:sp>
        <p:nvSpPr>
          <p:cNvPr id="89" name="Google Shape;89;p1:notes"/>
          <p:cNvSpPr txBox="1"/>
          <p:nvPr>
            <p:ph idx="1" type="body"/>
          </p:nvPr>
        </p:nvSpPr>
        <p:spPr>
          <a:xfrm>
            <a:off x="914400" y="2474913"/>
            <a:ext cx="7315200" cy="20256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0: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p10: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1: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p11: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12: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9" name="Google Shape;179;p12: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13: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6" name="Google Shape;186;p13: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4: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p14: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15: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3" name="Google Shape;213;p15: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6: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1" name="Google Shape;221;p16: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7: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p17: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8: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7" name="Google Shape;237;p18: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9: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5" name="Google Shape;245;p19: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2: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2: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20: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3" name="Google Shape;253;p20: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1: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1" name="Google Shape;261;p21: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2: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9" name="Google Shape;269;p22: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23: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1" name="Google Shape;281;p23: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24: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p24: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5: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5" name="Google Shape;295;p25: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26: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3" name="Google Shape;303;p26: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p27: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p27: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28: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9" name="Google Shape;319;p28: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p29: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7" name="Google Shape;327;p29: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3: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3: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p30: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5" name="Google Shape;335;p30: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4: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p4: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5: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 name="Google Shape;127;p5: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6: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6: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7: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p7: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8: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p8: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9:notes"/>
          <p:cNvSpPr txBox="1"/>
          <p:nvPr>
            <p:ph idx="1" type="body"/>
          </p:nvPr>
        </p:nvSpPr>
        <p:spPr>
          <a:xfrm>
            <a:off x="914400" y="2474913"/>
            <a:ext cx="7315200" cy="20256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p9:notes"/>
          <p:cNvSpPr/>
          <p:nvPr>
            <p:ph idx="2" type="sldImg"/>
          </p:nvPr>
        </p:nvSpPr>
        <p:spPr>
          <a:xfrm>
            <a:off x="3028950" y="642938"/>
            <a:ext cx="3086100" cy="1736725"/>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2"/>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2"/>
          <p:cNvSpPr txBox="1"/>
          <p:nvPr>
            <p:ph idx="1" type="subTitle"/>
          </p:nvPr>
        </p:nvSpPr>
        <p:spPr>
          <a:xfrm>
            <a:off x="1143000" y="2701528"/>
            <a:ext cx="6858000" cy="124182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18" name="Google Shape;18;p32"/>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2"/>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2"/>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41"/>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41"/>
          <p:cNvSpPr txBox="1"/>
          <p:nvPr>
            <p:ph idx="1" type="body"/>
          </p:nvPr>
        </p:nvSpPr>
        <p:spPr>
          <a:xfrm rot="5400000">
            <a:off x="2940248" y="-942379"/>
            <a:ext cx="3263504"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5" name="Google Shape;75;p41"/>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41"/>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4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42"/>
          <p:cNvSpPr txBox="1"/>
          <p:nvPr>
            <p:ph type="title"/>
          </p:nvPr>
        </p:nvSpPr>
        <p:spPr>
          <a:xfrm rot="5400000">
            <a:off x="5350073" y="1467446"/>
            <a:ext cx="4358879"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42"/>
          <p:cNvSpPr txBox="1"/>
          <p:nvPr>
            <p:ph idx="1" type="body"/>
          </p:nvPr>
        </p:nvSpPr>
        <p:spPr>
          <a:xfrm rot="5400000">
            <a:off x="1349573" y="-447079"/>
            <a:ext cx="4358879" cy="5800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1" name="Google Shape;81;p42"/>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42"/>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42"/>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3"/>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3"/>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4" name="Google Shape;24;p33"/>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3"/>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3"/>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 name="Shape 27"/>
        <p:cNvGrpSpPr/>
        <p:nvPr/>
      </p:nvGrpSpPr>
      <p:grpSpPr>
        <a:xfrm>
          <a:off x="0" y="0"/>
          <a:ext cx="0" cy="0"/>
          <a:chOff x="0" y="0"/>
          <a:chExt cx="0" cy="0"/>
        </a:xfrm>
      </p:grpSpPr>
      <p:sp>
        <p:nvSpPr>
          <p:cNvPr id="28" name="Google Shape;28;p34"/>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4"/>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34"/>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35"/>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 name="Google Shape;33;p35"/>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35"/>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35"/>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6" name="Shape 36"/>
        <p:cNvGrpSpPr/>
        <p:nvPr/>
      </p:nvGrpSpPr>
      <p:grpSpPr>
        <a:xfrm>
          <a:off x="0" y="0"/>
          <a:ext cx="0" cy="0"/>
          <a:chOff x="0" y="0"/>
          <a:chExt cx="0" cy="0"/>
        </a:xfrm>
      </p:grpSpPr>
      <p:sp>
        <p:nvSpPr>
          <p:cNvPr id="37" name="Google Shape;37;p36"/>
          <p:cNvSpPr txBox="1"/>
          <p:nvPr>
            <p:ph type="title"/>
          </p:nvPr>
        </p:nvSpPr>
        <p:spPr>
          <a:xfrm>
            <a:off x="623888" y="1282304"/>
            <a:ext cx="7886700" cy="213955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36"/>
          <p:cNvSpPr txBox="1"/>
          <p:nvPr>
            <p:ph idx="1" type="body"/>
          </p:nvPr>
        </p:nvSpPr>
        <p:spPr>
          <a:xfrm>
            <a:off x="623888" y="3442098"/>
            <a:ext cx="7886700" cy="112514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9" name="Google Shape;39;p36"/>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36"/>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36"/>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2" name="Shape 42"/>
        <p:cNvGrpSpPr/>
        <p:nvPr/>
      </p:nvGrpSpPr>
      <p:grpSpPr>
        <a:xfrm>
          <a:off x="0" y="0"/>
          <a:ext cx="0" cy="0"/>
          <a:chOff x="0" y="0"/>
          <a:chExt cx="0" cy="0"/>
        </a:xfrm>
      </p:grpSpPr>
      <p:sp>
        <p:nvSpPr>
          <p:cNvPr id="43" name="Google Shape;43;p37"/>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37"/>
          <p:cNvSpPr txBox="1"/>
          <p:nvPr>
            <p:ph idx="1" type="body"/>
          </p:nvPr>
        </p:nvSpPr>
        <p:spPr>
          <a:xfrm>
            <a:off x="6286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5" name="Google Shape;45;p37"/>
          <p:cNvSpPr txBox="1"/>
          <p:nvPr>
            <p:ph idx="2" type="body"/>
          </p:nvPr>
        </p:nvSpPr>
        <p:spPr>
          <a:xfrm>
            <a:off x="46291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6" name="Google Shape;46;p37"/>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7"/>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7"/>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9" name="Shape 49"/>
        <p:cNvGrpSpPr/>
        <p:nvPr/>
      </p:nvGrpSpPr>
      <p:grpSpPr>
        <a:xfrm>
          <a:off x="0" y="0"/>
          <a:ext cx="0" cy="0"/>
          <a:chOff x="0" y="0"/>
          <a:chExt cx="0" cy="0"/>
        </a:xfrm>
      </p:grpSpPr>
      <p:sp>
        <p:nvSpPr>
          <p:cNvPr id="50" name="Google Shape;50;p38"/>
          <p:cNvSpPr txBox="1"/>
          <p:nvPr>
            <p:ph type="title"/>
          </p:nvPr>
        </p:nvSpPr>
        <p:spPr>
          <a:xfrm>
            <a:off x="629841"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38"/>
          <p:cNvSpPr txBox="1"/>
          <p:nvPr>
            <p:ph idx="1" type="body"/>
          </p:nvPr>
        </p:nvSpPr>
        <p:spPr>
          <a:xfrm>
            <a:off x="629842" y="1260872"/>
            <a:ext cx="3868340"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52" name="Google Shape;52;p38"/>
          <p:cNvSpPr txBox="1"/>
          <p:nvPr>
            <p:ph idx="2" type="body"/>
          </p:nvPr>
        </p:nvSpPr>
        <p:spPr>
          <a:xfrm>
            <a:off x="629842" y="1878806"/>
            <a:ext cx="3868340"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3" name="Google Shape;53;p38"/>
          <p:cNvSpPr txBox="1"/>
          <p:nvPr>
            <p:ph idx="3" type="body"/>
          </p:nvPr>
        </p:nvSpPr>
        <p:spPr>
          <a:xfrm>
            <a:off x="4629150" y="1260872"/>
            <a:ext cx="3887391"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54" name="Google Shape;54;p38"/>
          <p:cNvSpPr txBox="1"/>
          <p:nvPr>
            <p:ph idx="4" type="body"/>
          </p:nvPr>
        </p:nvSpPr>
        <p:spPr>
          <a:xfrm>
            <a:off x="4629150" y="1878806"/>
            <a:ext cx="3887391"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55" name="Google Shape;55;p38"/>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38"/>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38"/>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39"/>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39"/>
          <p:cNvSpPr txBox="1"/>
          <p:nvPr>
            <p:ph idx="1" type="body"/>
          </p:nvPr>
        </p:nvSpPr>
        <p:spPr>
          <a:xfrm>
            <a:off x="3887391" y="740569"/>
            <a:ext cx="4629150" cy="3655219"/>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61" name="Google Shape;61;p39"/>
          <p:cNvSpPr txBox="1"/>
          <p:nvPr>
            <p:ph idx="2"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62" name="Google Shape;62;p39"/>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39"/>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39"/>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40"/>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40"/>
          <p:cNvSpPr/>
          <p:nvPr>
            <p:ph idx="2" type="pic"/>
          </p:nvPr>
        </p:nvSpPr>
        <p:spPr>
          <a:xfrm>
            <a:off x="3887391" y="740569"/>
            <a:ext cx="4629150" cy="3655219"/>
          </a:xfrm>
          <a:prstGeom prst="rect">
            <a:avLst/>
          </a:prstGeom>
          <a:noFill/>
          <a:ln>
            <a:noFill/>
          </a:ln>
        </p:spPr>
      </p:sp>
      <p:sp>
        <p:nvSpPr>
          <p:cNvPr id="68" name="Google Shape;68;p40"/>
          <p:cNvSpPr txBox="1"/>
          <p:nvPr>
            <p:ph idx="1"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69" name="Google Shape;69;p40"/>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40"/>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40"/>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31"/>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31"/>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12" name="Google Shape;12;p31"/>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31"/>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3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4.jpg"/><Relationship Id="rId5"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3.png"/><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12.png"/><Relationship Id="rId5"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3.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8.png"/><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3.png"/><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8.pn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13.png"/><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13.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jpg"/><Relationship Id="rId4" Type="http://schemas.openxmlformats.org/officeDocument/2006/relationships/image" Target="../media/image13.png"/><Relationship Id="rId5"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1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90" name="Shape 90"/>
        <p:cNvGrpSpPr/>
        <p:nvPr/>
      </p:nvGrpSpPr>
      <p:grpSpPr>
        <a:xfrm>
          <a:off x="0" y="0"/>
          <a:ext cx="0" cy="0"/>
          <a:chOff x="0" y="0"/>
          <a:chExt cx="0" cy="0"/>
        </a:xfrm>
      </p:grpSpPr>
      <p:pic>
        <p:nvPicPr>
          <p:cNvPr descr="Top 30 Lighting Technology GIFs | Find the best GIF on Gfycat" id="91" name="Google Shape;91;p1"/>
          <p:cNvPicPr preferRelativeResize="0"/>
          <p:nvPr/>
        </p:nvPicPr>
        <p:blipFill rotWithShape="1">
          <a:blip r:embed="rId3">
            <a:alphaModFix/>
          </a:blip>
          <a:srcRect b="0" l="0" r="19244" t="0"/>
          <a:stretch/>
        </p:blipFill>
        <p:spPr>
          <a:xfrm>
            <a:off x="591200" y="32150"/>
            <a:ext cx="7384256" cy="5143500"/>
          </a:xfrm>
          <a:prstGeom prst="rect">
            <a:avLst/>
          </a:prstGeom>
          <a:noFill/>
          <a:ln>
            <a:noFill/>
          </a:ln>
        </p:spPr>
      </p:pic>
      <p:sp>
        <p:nvSpPr>
          <p:cNvPr id="92" name="Google Shape;92;p1"/>
          <p:cNvSpPr txBox="1"/>
          <p:nvPr/>
        </p:nvSpPr>
        <p:spPr>
          <a:xfrm>
            <a:off x="1800225" y="32148"/>
            <a:ext cx="6115050" cy="64412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accent1"/>
              </a:buClr>
              <a:buSzPts val="1170"/>
              <a:buFont typeface="Noto Sans Symbols"/>
              <a:buNone/>
            </a:pPr>
            <a:r>
              <a:rPr b="1" i="0" lang="en-US" sz="1800" u="none" cap="none" strike="noStrike">
                <a:solidFill>
                  <a:schemeClr val="lt1"/>
                </a:solidFill>
                <a:latin typeface="Cambria"/>
                <a:ea typeface="Cambria"/>
                <a:cs typeface="Cambria"/>
                <a:sym typeface="Cambria"/>
              </a:rPr>
              <a:t>JAIN UNIVERSITY</a:t>
            </a:r>
            <a:endParaRPr/>
          </a:p>
          <a:p>
            <a:pPr indent="0" lvl="0" marL="0" marR="0" rtl="0" algn="ctr">
              <a:spcBef>
                <a:spcPts val="300"/>
              </a:spcBef>
              <a:spcAft>
                <a:spcPts val="0"/>
              </a:spcAft>
              <a:buClr>
                <a:schemeClr val="accent1"/>
              </a:buClr>
              <a:buSzPts val="975"/>
              <a:buFont typeface="Noto Sans Symbols"/>
              <a:buNone/>
            </a:pPr>
            <a:r>
              <a:rPr b="1" i="0" lang="en-US" sz="1500" u="none" cap="none" strike="noStrike">
                <a:solidFill>
                  <a:schemeClr val="lt1"/>
                </a:solidFill>
                <a:latin typeface="Cambria"/>
                <a:ea typeface="Cambria"/>
                <a:cs typeface="Cambria"/>
                <a:sym typeface="Cambria"/>
              </a:rPr>
              <a:t>SCHOOL OF ENGINEERING</a:t>
            </a:r>
            <a:endParaRPr b="0" i="0" sz="2100" u="none" cap="none" strike="noStrike">
              <a:solidFill>
                <a:schemeClr val="lt1"/>
              </a:solidFill>
              <a:latin typeface="Calibri"/>
              <a:ea typeface="Calibri"/>
              <a:cs typeface="Calibri"/>
              <a:sym typeface="Calibri"/>
            </a:endParaRPr>
          </a:p>
        </p:txBody>
      </p:sp>
      <p:sp>
        <p:nvSpPr>
          <p:cNvPr id="93" name="Google Shape;93;p1"/>
          <p:cNvSpPr txBox="1"/>
          <p:nvPr>
            <p:ph idx="1" type="subTitle"/>
          </p:nvPr>
        </p:nvSpPr>
        <p:spPr>
          <a:xfrm>
            <a:off x="1800225" y="2084785"/>
            <a:ext cx="5829300" cy="5490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lt1"/>
              </a:buClr>
              <a:buSzPts val="2100"/>
              <a:buNone/>
            </a:pPr>
            <a:r>
              <a:rPr b="1" lang="en-US" sz="2100">
                <a:solidFill>
                  <a:schemeClr val="lt1"/>
                </a:solidFill>
                <a:latin typeface="Calibri"/>
                <a:ea typeface="Calibri"/>
                <a:cs typeface="Calibri"/>
                <a:sym typeface="Calibri"/>
              </a:rPr>
              <a:t>MULTISPECTRAL SATELLITE IMAGE DEHAZING</a:t>
            </a:r>
            <a:endParaRPr/>
          </a:p>
        </p:txBody>
      </p:sp>
      <p:sp>
        <p:nvSpPr>
          <p:cNvPr id="94" name="Google Shape;94;p1"/>
          <p:cNvSpPr txBox="1"/>
          <p:nvPr/>
        </p:nvSpPr>
        <p:spPr>
          <a:xfrm>
            <a:off x="2357438" y="1272779"/>
            <a:ext cx="4429125"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Clr>
                <a:schemeClr val="lt1"/>
              </a:buClr>
              <a:buSzPts val="1800"/>
              <a:buFont typeface="Noto Sans Symbols"/>
              <a:buNone/>
            </a:pPr>
            <a:r>
              <a:rPr b="1" i="0" lang="en-US" sz="1800" u="none" cap="none" strike="noStrike">
                <a:solidFill>
                  <a:schemeClr val="lt1"/>
                </a:solidFill>
                <a:latin typeface="Calibri"/>
                <a:ea typeface="Calibri"/>
                <a:cs typeface="Calibri"/>
                <a:sym typeface="Calibri"/>
              </a:rPr>
              <a:t>Major Project Phase-I</a:t>
            </a:r>
            <a:endParaRPr/>
          </a:p>
        </p:txBody>
      </p:sp>
      <p:sp>
        <p:nvSpPr>
          <p:cNvPr id="95" name="Google Shape;95;p1"/>
          <p:cNvSpPr txBox="1"/>
          <p:nvPr/>
        </p:nvSpPr>
        <p:spPr>
          <a:xfrm>
            <a:off x="1383825" y="910242"/>
            <a:ext cx="6572400" cy="549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accent1"/>
              </a:buClr>
              <a:buSzPts val="1365"/>
              <a:buFont typeface="Noto Sans Symbols"/>
              <a:buNone/>
            </a:pPr>
            <a:r>
              <a:rPr b="1" i="0" lang="en-US" sz="2100" u="none" cap="none" strike="noStrike">
                <a:solidFill>
                  <a:schemeClr val="lt1"/>
                </a:solidFill>
                <a:latin typeface="Calibri"/>
                <a:ea typeface="Calibri"/>
                <a:cs typeface="Calibri"/>
                <a:sym typeface="Calibri"/>
              </a:rPr>
              <a:t>Department of Computer Science and Technology</a:t>
            </a:r>
            <a:endParaRPr b="1" i="0" sz="2100" u="none" cap="none" strike="noStrike">
              <a:solidFill>
                <a:schemeClr val="lt1"/>
              </a:solidFill>
              <a:latin typeface="Calibri"/>
              <a:ea typeface="Calibri"/>
              <a:cs typeface="Calibri"/>
              <a:sym typeface="Calibri"/>
            </a:endParaRPr>
          </a:p>
        </p:txBody>
      </p:sp>
      <p:sp>
        <p:nvSpPr>
          <p:cNvPr id="96" name="Google Shape;96;p1"/>
          <p:cNvSpPr txBox="1"/>
          <p:nvPr/>
        </p:nvSpPr>
        <p:spPr>
          <a:xfrm>
            <a:off x="3943351" y="1693069"/>
            <a:ext cx="3440906" cy="30008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Clr>
                <a:schemeClr val="lt1"/>
              </a:buClr>
              <a:buSzPts val="1350"/>
              <a:buFont typeface="Noto Sans Symbols"/>
              <a:buNone/>
            </a:pPr>
            <a:r>
              <a:rPr b="1" i="0" lang="en-US" sz="1350" u="none" cap="none" strike="noStrike">
                <a:solidFill>
                  <a:schemeClr val="lt1"/>
                </a:solidFill>
                <a:latin typeface="Roboto"/>
                <a:ea typeface="Roboto"/>
                <a:cs typeface="Roboto"/>
                <a:sym typeface="Roboto"/>
              </a:rPr>
              <a:t>Zeroth Review</a:t>
            </a:r>
            <a:endParaRPr b="0" i="0" sz="1350" u="none" cap="none" strike="noStrike">
              <a:solidFill>
                <a:schemeClr val="lt1"/>
              </a:solidFill>
              <a:latin typeface="Century Gothic"/>
              <a:ea typeface="Century Gothic"/>
              <a:cs typeface="Century Gothic"/>
              <a:sym typeface="Century Gothic"/>
            </a:endParaRPr>
          </a:p>
        </p:txBody>
      </p:sp>
      <p:sp>
        <p:nvSpPr>
          <p:cNvPr id="97" name="Google Shape;97;p1"/>
          <p:cNvSpPr txBox="1"/>
          <p:nvPr/>
        </p:nvSpPr>
        <p:spPr>
          <a:xfrm>
            <a:off x="2383942" y="2382425"/>
            <a:ext cx="4572000"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Clr>
                <a:schemeClr val="lt1"/>
              </a:buClr>
              <a:buSzPts val="1800"/>
              <a:buFont typeface="Arial"/>
              <a:buNone/>
            </a:pPr>
            <a:r>
              <a:rPr b="1" i="0" lang="en-US" sz="1800" u="none" cap="none" strike="noStrike">
                <a:solidFill>
                  <a:schemeClr val="lt1"/>
                </a:solidFill>
                <a:latin typeface="Arial"/>
                <a:ea typeface="Arial"/>
                <a:cs typeface="Arial"/>
                <a:sym typeface="Arial"/>
              </a:rPr>
              <a:t>Presented By:</a:t>
            </a:r>
            <a:endParaRPr/>
          </a:p>
        </p:txBody>
      </p:sp>
      <p:sp>
        <p:nvSpPr>
          <p:cNvPr id="98" name="Google Shape;98;p1"/>
          <p:cNvSpPr txBox="1"/>
          <p:nvPr/>
        </p:nvSpPr>
        <p:spPr>
          <a:xfrm>
            <a:off x="2190046" y="2783394"/>
            <a:ext cx="2479896" cy="1146468"/>
          </a:xfrm>
          <a:prstGeom prst="rect">
            <a:avLst/>
          </a:prstGeom>
          <a:noFill/>
          <a:ln>
            <a:noFill/>
          </a:ln>
        </p:spPr>
        <p:txBody>
          <a:bodyPr anchorCtr="0" anchor="t" bIns="0" lIns="0" spcFirstLastPara="1" rIns="0" wrap="square" tIns="12700">
            <a:spAutoFit/>
          </a:bodyPr>
          <a:lstStyle/>
          <a:p>
            <a:pPr indent="0" lvl="0" marL="12700" marR="5080" rtl="0" algn="l">
              <a:spcBef>
                <a:spcPts val="0"/>
              </a:spcBef>
              <a:spcAft>
                <a:spcPts val="0"/>
              </a:spcAft>
              <a:buNone/>
            </a:pPr>
            <a:r>
              <a:rPr b="1" i="0" lang="en-US" sz="1800" u="none" cap="none" strike="noStrike">
                <a:solidFill>
                  <a:schemeClr val="lt1"/>
                </a:solidFill>
                <a:latin typeface="Arial"/>
                <a:ea typeface="Arial"/>
                <a:cs typeface="Arial"/>
                <a:sym typeface="Arial"/>
              </a:rPr>
              <a:t>G Sai Avinash </a:t>
            </a:r>
            <a:endParaRPr b="1" i="0" sz="1800" u="none" cap="none" strike="noStrike">
              <a:solidFill>
                <a:schemeClr val="lt1"/>
              </a:solidFill>
              <a:latin typeface="Arial"/>
              <a:ea typeface="Arial"/>
              <a:cs typeface="Arial"/>
              <a:sym typeface="Arial"/>
            </a:endParaRPr>
          </a:p>
          <a:p>
            <a:pPr indent="0" lvl="0" marL="12700" marR="5080" rtl="0" algn="l">
              <a:lnSpc>
                <a:spcPct val="100000"/>
              </a:lnSpc>
              <a:spcBef>
                <a:spcPts val="100"/>
              </a:spcBef>
              <a:spcAft>
                <a:spcPts val="0"/>
              </a:spcAft>
              <a:buNone/>
            </a:pPr>
            <a:r>
              <a:rPr b="1" i="0" lang="en-US" sz="1800" u="none" cap="none" strike="noStrike">
                <a:solidFill>
                  <a:schemeClr val="lt1"/>
                </a:solidFill>
                <a:latin typeface="Arial"/>
                <a:ea typeface="Arial"/>
                <a:cs typeface="Arial"/>
                <a:sym typeface="Arial"/>
              </a:rPr>
              <a:t>Shaistha M  </a:t>
            </a:r>
            <a:endParaRPr b="1" i="0" sz="1800" u="none" cap="none" strike="noStrike">
              <a:solidFill>
                <a:schemeClr val="lt1"/>
              </a:solidFill>
              <a:latin typeface="Arial"/>
              <a:ea typeface="Arial"/>
              <a:cs typeface="Arial"/>
              <a:sym typeface="Arial"/>
            </a:endParaRPr>
          </a:p>
          <a:p>
            <a:pPr indent="0" lvl="0" marL="12700" marR="5080" rtl="0" algn="l">
              <a:lnSpc>
                <a:spcPct val="100000"/>
              </a:lnSpc>
              <a:spcBef>
                <a:spcPts val="100"/>
              </a:spcBef>
              <a:spcAft>
                <a:spcPts val="0"/>
              </a:spcAft>
              <a:buNone/>
            </a:pPr>
            <a:r>
              <a:rPr b="1" i="0" lang="en-US" sz="1800" u="none" cap="none" strike="noStrike">
                <a:solidFill>
                  <a:schemeClr val="lt1"/>
                </a:solidFill>
                <a:latin typeface="Arial"/>
                <a:ea typeface="Arial"/>
                <a:cs typeface="Arial"/>
                <a:sym typeface="Arial"/>
              </a:rPr>
              <a:t>Naga Kushal Ageeru  Nishen Ganegoda</a:t>
            </a:r>
            <a:endParaRPr b="0" i="0" sz="1800" u="none" cap="none" strike="noStrike">
              <a:solidFill>
                <a:schemeClr val="lt1"/>
              </a:solidFill>
              <a:latin typeface="Arial"/>
              <a:ea typeface="Arial"/>
              <a:cs typeface="Arial"/>
              <a:sym typeface="Arial"/>
            </a:endParaRPr>
          </a:p>
        </p:txBody>
      </p:sp>
      <p:sp>
        <p:nvSpPr>
          <p:cNvPr id="99" name="Google Shape;99;p1"/>
          <p:cNvSpPr txBox="1"/>
          <p:nvPr/>
        </p:nvSpPr>
        <p:spPr>
          <a:xfrm>
            <a:off x="5410439" y="2886423"/>
            <a:ext cx="1492885" cy="1133644"/>
          </a:xfrm>
          <a:prstGeom prst="rect">
            <a:avLst/>
          </a:prstGeom>
          <a:noFill/>
          <a:ln>
            <a:noFill/>
          </a:ln>
        </p:spPr>
        <p:txBody>
          <a:bodyPr anchorCtr="0" anchor="t" bIns="0" lIns="0" spcFirstLastPara="1" rIns="0" wrap="square" tIns="12700">
            <a:spAutoFit/>
          </a:bodyPr>
          <a:lstStyle/>
          <a:p>
            <a:pPr indent="0" lvl="0" marL="43815" marR="0" rtl="0" algn="l">
              <a:spcBef>
                <a:spcPts val="0"/>
              </a:spcBef>
              <a:spcAft>
                <a:spcPts val="0"/>
              </a:spcAft>
              <a:buNone/>
            </a:pPr>
            <a:r>
              <a:rPr b="1" i="0" lang="en-US" sz="1800" u="none" cap="none" strike="noStrike">
                <a:solidFill>
                  <a:schemeClr val="lt1"/>
                </a:solidFill>
                <a:latin typeface="Arial"/>
                <a:ea typeface="Arial"/>
                <a:cs typeface="Arial"/>
                <a:sym typeface="Arial"/>
              </a:rPr>
              <a:t>19BTRCR048</a:t>
            </a:r>
            <a:endParaRPr/>
          </a:p>
          <a:p>
            <a:pPr indent="0" lvl="0" marL="43815" marR="0" rtl="0" algn="l">
              <a:lnSpc>
                <a:spcPct val="100000"/>
              </a:lnSpc>
              <a:spcBef>
                <a:spcPts val="100"/>
              </a:spcBef>
              <a:spcAft>
                <a:spcPts val="0"/>
              </a:spcAft>
              <a:buNone/>
            </a:pPr>
            <a:r>
              <a:rPr b="1" i="0" lang="en-US" sz="1800" u="none" cap="none" strike="noStrike">
                <a:solidFill>
                  <a:schemeClr val="lt1"/>
                </a:solidFill>
                <a:latin typeface="Arial"/>
                <a:ea typeface="Arial"/>
                <a:cs typeface="Arial"/>
                <a:sym typeface="Arial"/>
              </a:rPr>
              <a:t>19BTRCR014</a:t>
            </a:r>
            <a:endParaRPr b="0" i="0" sz="1800" u="none" cap="none" strike="noStrike">
              <a:solidFill>
                <a:schemeClr val="lt1"/>
              </a:solidFill>
              <a:latin typeface="Arial"/>
              <a:ea typeface="Arial"/>
              <a:cs typeface="Arial"/>
              <a:sym typeface="Arial"/>
            </a:endParaRPr>
          </a:p>
          <a:p>
            <a:pPr indent="0" lvl="0" marL="43815" marR="0" rtl="0" algn="l">
              <a:lnSpc>
                <a:spcPct val="100000"/>
              </a:lnSpc>
              <a:spcBef>
                <a:spcPts val="0"/>
              </a:spcBef>
              <a:spcAft>
                <a:spcPts val="0"/>
              </a:spcAft>
              <a:buNone/>
            </a:pPr>
            <a:r>
              <a:rPr b="1" i="0" lang="en-US" sz="1800" u="none" cap="none" strike="noStrike">
                <a:solidFill>
                  <a:schemeClr val="lt1"/>
                </a:solidFill>
                <a:latin typeface="Arial"/>
                <a:ea typeface="Arial"/>
                <a:cs typeface="Arial"/>
                <a:sym typeface="Arial"/>
              </a:rPr>
              <a:t>19BTRCR047</a:t>
            </a:r>
            <a:endParaRPr b="0" i="0" sz="1800" u="none" cap="none" strike="noStrike">
              <a:solidFill>
                <a:schemeClr val="lt1"/>
              </a:solidFill>
              <a:latin typeface="Arial"/>
              <a:ea typeface="Arial"/>
              <a:cs typeface="Arial"/>
              <a:sym typeface="Arial"/>
            </a:endParaRPr>
          </a:p>
          <a:p>
            <a:pPr indent="0" lvl="0" marL="43815" marR="0" rtl="0" algn="l">
              <a:lnSpc>
                <a:spcPct val="100000"/>
              </a:lnSpc>
              <a:spcBef>
                <a:spcPts val="0"/>
              </a:spcBef>
              <a:spcAft>
                <a:spcPts val="0"/>
              </a:spcAft>
              <a:buNone/>
            </a:pPr>
            <a:r>
              <a:rPr b="1" i="0" lang="en-US" sz="1800" u="none" cap="none" strike="noStrike">
                <a:solidFill>
                  <a:schemeClr val="lt1"/>
                </a:solidFill>
                <a:latin typeface="Arial"/>
                <a:ea typeface="Arial"/>
                <a:cs typeface="Arial"/>
                <a:sym typeface="Arial"/>
              </a:rPr>
              <a:t>19BTRCR061</a:t>
            </a:r>
            <a:endParaRPr b="0" i="0" sz="1800" u="none" cap="none" strike="noStrike">
              <a:solidFill>
                <a:schemeClr val="lt1"/>
              </a:solidFill>
              <a:latin typeface="Arial"/>
              <a:ea typeface="Arial"/>
              <a:cs typeface="Arial"/>
              <a:sym typeface="Arial"/>
            </a:endParaRPr>
          </a:p>
        </p:txBody>
      </p:sp>
      <p:sp>
        <p:nvSpPr>
          <p:cNvPr id="100" name="Google Shape;100;p1"/>
          <p:cNvSpPr/>
          <p:nvPr/>
        </p:nvSpPr>
        <p:spPr>
          <a:xfrm>
            <a:off x="4189447" y="4232553"/>
            <a:ext cx="4847984" cy="52322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2800" u="none" cap="none" strike="noStrike">
                <a:solidFill>
                  <a:schemeClr val="lt1"/>
                </a:solidFill>
                <a:latin typeface="Calibri"/>
                <a:ea typeface="Calibri"/>
                <a:cs typeface="Calibri"/>
                <a:sym typeface="Calibri"/>
              </a:rPr>
              <a:t>Guide</a:t>
            </a:r>
            <a:r>
              <a:rPr b="0" i="0" lang="en-US" sz="2800" u="none" cap="none" strike="noStrike">
                <a:solidFill>
                  <a:schemeClr val="lt1"/>
                </a:solidFill>
                <a:latin typeface="Calibri"/>
                <a:ea typeface="Calibri"/>
                <a:cs typeface="Calibri"/>
                <a:sym typeface="Calibri"/>
              </a:rPr>
              <a:t> :Dr.M.John Basha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descr="Download Abstract Black Wallpaper 1920x1080 | Wallpoper #352778" id="168" name="Google Shape;168;p10"/>
          <p:cNvPicPr preferRelativeResize="0"/>
          <p:nvPr/>
        </p:nvPicPr>
        <p:blipFill rotWithShape="1">
          <a:blip r:embed="rId3">
            <a:alphaModFix/>
          </a:blip>
          <a:srcRect b="0" l="0" r="0" t="0"/>
          <a:stretch/>
        </p:blipFill>
        <p:spPr>
          <a:xfrm>
            <a:off x="0" y="0"/>
            <a:ext cx="9144000" cy="5131444"/>
          </a:xfrm>
          <a:prstGeom prst="rect">
            <a:avLst/>
          </a:prstGeom>
          <a:noFill/>
          <a:ln>
            <a:noFill/>
          </a:ln>
        </p:spPr>
      </p:pic>
      <p:sp>
        <p:nvSpPr>
          <p:cNvPr id="169" name="Google Shape;169;p10"/>
          <p:cNvSpPr txBox="1"/>
          <p:nvPr>
            <p:ph type="title"/>
          </p:nvPr>
        </p:nvSpPr>
        <p:spPr>
          <a:xfrm>
            <a:off x="1257301" y="7620"/>
            <a:ext cx="2857499" cy="335281"/>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00000"/>
              <a:buFont typeface="Calibri"/>
              <a:buNone/>
            </a:pPr>
            <a:br>
              <a:rPr b="1" lang="en-US">
                <a:latin typeface="Calibri"/>
                <a:ea typeface="Calibri"/>
                <a:cs typeface="Calibri"/>
                <a:sym typeface="Calibri"/>
              </a:rPr>
            </a:br>
            <a:endParaRPr b="1">
              <a:latin typeface="Calibri"/>
              <a:ea typeface="Calibri"/>
              <a:cs typeface="Calibri"/>
              <a:sym typeface="Calibri"/>
            </a:endParaRPr>
          </a:p>
        </p:txBody>
      </p:sp>
      <p:graphicFrame>
        <p:nvGraphicFramePr>
          <p:cNvPr id="170" name="Google Shape;170;p10"/>
          <p:cNvGraphicFramePr/>
          <p:nvPr/>
        </p:nvGraphicFramePr>
        <p:xfrm>
          <a:off x="457200" y="342900"/>
          <a:ext cx="3000000" cy="3000000"/>
        </p:xfrm>
        <a:graphic>
          <a:graphicData uri="http://schemas.openxmlformats.org/drawingml/2006/table">
            <a:tbl>
              <a:tblPr bandRow="1" firstRow="1">
                <a:noFill/>
                <a:tableStyleId>{8EC15D2B-85B0-4456-B56F-35C6A87B1672}</a:tableStyleId>
              </a:tblPr>
              <a:tblGrid>
                <a:gridCol w="540550"/>
                <a:gridCol w="1607700"/>
                <a:gridCol w="1118400"/>
                <a:gridCol w="1467900"/>
                <a:gridCol w="1817400"/>
                <a:gridCol w="1677600"/>
              </a:tblGrid>
              <a:tr h="865875">
                <a:tc>
                  <a:txBody>
                    <a:bodyPr/>
                    <a:lstStyle/>
                    <a:p>
                      <a:pPr indent="0" lvl="0" marL="0" marR="0" rtl="0" algn="l">
                        <a:spcBef>
                          <a:spcPts val="0"/>
                        </a:spcBef>
                        <a:spcAft>
                          <a:spcPts val="0"/>
                        </a:spcAft>
                        <a:buNone/>
                      </a:pPr>
                      <a:r>
                        <a:rPr b="1" lang="en-US" sz="1400" u="sng">
                          <a:solidFill>
                            <a:schemeClr val="lt1"/>
                          </a:solidFill>
                        </a:rPr>
                        <a:t>SL.NO</a:t>
                      </a:r>
                      <a:endParaRPr b="1" sz="1400" u="sng">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b="1" lang="en-US" sz="1400" u="sng">
                          <a:solidFill>
                            <a:schemeClr val="lt1"/>
                          </a:solidFill>
                        </a:rPr>
                        <a:t>Author’s Name/ Paper Title </a:t>
                      </a:r>
                      <a:endParaRPr b="1" sz="1400" u="sng">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b="1" lang="en-US" sz="1400" u="sng">
                          <a:solidFill>
                            <a:schemeClr val="lt1"/>
                          </a:solidFill>
                        </a:rPr>
                        <a:t>Conference/Journal Name and year</a:t>
                      </a:r>
                      <a:endParaRPr b="1" sz="1400" u="sng">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b="1" lang="en-US" sz="1400" u="sng">
                          <a:solidFill>
                            <a:schemeClr val="lt1"/>
                          </a:solidFill>
                        </a:rPr>
                        <a:t>Technology/ Design</a:t>
                      </a:r>
                      <a:endParaRPr b="1" sz="1400" u="sng">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b="1" lang="en-US" sz="1400" u="sng">
                          <a:solidFill>
                            <a:schemeClr val="lt1"/>
                          </a:solidFill>
                        </a:rPr>
                        <a:t>Results shared by author</a:t>
                      </a:r>
                      <a:endParaRPr b="1" sz="1400" u="sng">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b="1" lang="en-US" sz="1400" u="sng">
                          <a:solidFill>
                            <a:schemeClr val="lt1"/>
                          </a:solidFill>
                        </a:rPr>
                        <a:t>What you infer</a:t>
                      </a:r>
                      <a:endParaRPr b="1" sz="1400" u="sng">
                        <a:solidFill>
                          <a:schemeClr val="lt1"/>
                        </a:solidFill>
                        <a:latin typeface="Times New Roman"/>
                        <a:ea typeface="Times New Roman"/>
                        <a:cs typeface="Times New Roman"/>
                        <a:sym typeface="Times New Roman"/>
                      </a:endParaRPr>
                    </a:p>
                  </a:txBody>
                  <a:tcPr marT="34300" marB="34300" marR="68575" marL="68575"/>
                </a:tc>
              </a:tr>
              <a:tr h="1748000">
                <a:tc>
                  <a:txBody>
                    <a:bodyPr/>
                    <a:lstStyle/>
                    <a:p>
                      <a:pPr indent="0" lvl="0" marL="0" marR="0" rtl="0" algn="just">
                        <a:spcBef>
                          <a:spcPts val="0"/>
                        </a:spcBef>
                        <a:spcAft>
                          <a:spcPts val="0"/>
                        </a:spcAft>
                        <a:buNone/>
                      </a:pPr>
                      <a:r>
                        <a:rPr lang="en-US" sz="1100">
                          <a:solidFill>
                            <a:schemeClr val="lt1"/>
                          </a:solidFill>
                        </a:rPr>
                        <a:t>5.)</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Ravi Raj Choudhary,  K K Jisnua, Gaurav Meenaa</a:t>
                      </a:r>
                      <a:endParaRPr/>
                    </a:p>
                    <a:p>
                      <a:pPr indent="0" lvl="0" marL="0" marR="0" rtl="0" algn="just">
                        <a:spcBef>
                          <a:spcPts val="0"/>
                        </a:spcBef>
                        <a:spcAft>
                          <a:spcPts val="0"/>
                        </a:spcAft>
                        <a:buNone/>
                      </a:pPr>
                      <a:r>
                        <a:t/>
                      </a:r>
                      <a:endParaRPr sz="1100">
                        <a:solidFill>
                          <a:schemeClr val="lt1"/>
                        </a:solidFill>
                      </a:endParaRPr>
                    </a:p>
                    <a:p>
                      <a:pPr indent="0" lvl="0" marL="0" marR="0" rtl="0" algn="just">
                        <a:spcBef>
                          <a:spcPts val="0"/>
                        </a:spcBef>
                        <a:spcAft>
                          <a:spcPts val="0"/>
                        </a:spcAft>
                        <a:buNone/>
                      </a:pPr>
                      <a:r>
                        <a:t/>
                      </a:r>
                      <a:endParaRPr sz="1100">
                        <a:solidFill>
                          <a:schemeClr val="lt1"/>
                        </a:solidFill>
                      </a:endParaRPr>
                    </a:p>
                    <a:p>
                      <a:pPr indent="0" lvl="0" marL="0" marR="0" rtl="0" algn="just">
                        <a:spcBef>
                          <a:spcPts val="0"/>
                        </a:spcBef>
                        <a:spcAft>
                          <a:spcPts val="0"/>
                        </a:spcAft>
                        <a:buNone/>
                      </a:pPr>
                      <a:r>
                        <a:rPr lang="en-US" sz="1100">
                          <a:solidFill>
                            <a:schemeClr val="lt1"/>
                          </a:solidFill>
                        </a:rPr>
                        <a:t>Image DeHazing Using Deep Learning Techniquesa</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b="0" lang="en-US" sz="1100">
                          <a:solidFill>
                            <a:schemeClr val="lt1"/>
                          </a:solidFill>
                        </a:rPr>
                        <a:t>International Conference on Computational Intelligence and Data Science (ICCIDS 2019)z</a:t>
                      </a:r>
                      <a:endParaRPr b="0"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Using Computer vision, Convolutionary neural network to create a model to achieve dehazed image</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This paper present a deep-learning approach that generates haze free images without any human intervention.</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By chnaging the hyper paratmeters in the model we could achive more accuracy and get more clear dehazed image.</a:t>
                      </a:r>
                      <a:endParaRPr sz="1100">
                        <a:solidFill>
                          <a:schemeClr val="lt1"/>
                        </a:solidFill>
                        <a:latin typeface="Times New Roman"/>
                        <a:ea typeface="Times New Roman"/>
                        <a:cs typeface="Times New Roman"/>
                        <a:sym typeface="Times New Roman"/>
                      </a:endParaRPr>
                    </a:p>
                  </a:txBody>
                  <a:tcPr marT="34300" marB="34300" marR="68575" marL="68575"/>
                </a:tc>
              </a:tr>
              <a:tr h="1900950">
                <a:tc>
                  <a:txBody>
                    <a:bodyPr/>
                    <a:lstStyle/>
                    <a:p>
                      <a:pPr indent="0" lvl="0" marL="0" marR="0" rtl="0" algn="just">
                        <a:spcBef>
                          <a:spcPts val="0"/>
                        </a:spcBef>
                        <a:spcAft>
                          <a:spcPts val="0"/>
                        </a:spcAft>
                        <a:buNone/>
                      </a:pPr>
                      <a:r>
                        <a:rPr lang="en-US" sz="1100">
                          <a:solidFill>
                            <a:schemeClr val="lt1"/>
                          </a:solidFill>
                        </a:rPr>
                        <a:t>6.) </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Binghui Huang1∗, Zhi Li2∗, Chao Yang1, Fuchun Sun1.</a:t>
                      </a:r>
                      <a:endParaRPr/>
                    </a:p>
                    <a:p>
                      <a:pPr indent="0" lvl="0" marL="0" marR="0" rtl="0" algn="just">
                        <a:spcBef>
                          <a:spcPts val="0"/>
                        </a:spcBef>
                        <a:spcAft>
                          <a:spcPts val="0"/>
                        </a:spcAft>
                        <a:buNone/>
                      </a:pPr>
                      <a:r>
                        <a:t/>
                      </a:r>
                      <a:endParaRPr sz="1100">
                        <a:solidFill>
                          <a:schemeClr val="lt1"/>
                        </a:solidFill>
                      </a:endParaRPr>
                    </a:p>
                    <a:p>
                      <a:pPr indent="0" lvl="0" marL="0" marR="0" rtl="0" algn="just">
                        <a:spcBef>
                          <a:spcPts val="0"/>
                        </a:spcBef>
                        <a:spcAft>
                          <a:spcPts val="0"/>
                        </a:spcAft>
                        <a:buNone/>
                      </a:pPr>
                      <a:r>
                        <a:rPr lang="en-US" sz="1100">
                          <a:solidFill>
                            <a:schemeClr val="lt1"/>
                          </a:solidFill>
                        </a:rPr>
                        <a:t>Single Satellite Optical Imagery Dehazing using SAR Image Prior Based onconditional Generative Adversarial Networks</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Workshop on Applications of Computer Vision paper </a:t>
                      </a:r>
                      <a:endParaRPr/>
                    </a:p>
                    <a:p>
                      <a:pPr indent="0" lvl="0" marL="0" marR="0" rtl="0" algn="just">
                        <a:spcBef>
                          <a:spcPts val="0"/>
                        </a:spcBef>
                        <a:spcAft>
                          <a:spcPts val="0"/>
                        </a:spcAft>
                        <a:buNone/>
                      </a:pPr>
                      <a:r>
                        <a:t/>
                      </a:r>
                      <a:endParaRPr sz="1100">
                        <a:solidFill>
                          <a:schemeClr val="lt1"/>
                        </a:solidFill>
                      </a:endParaRPr>
                    </a:p>
                    <a:p>
                      <a:pPr indent="0" lvl="0" marL="0" marR="0" rtl="0" algn="just">
                        <a:spcBef>
                          <a:spcPts val="0"/>
                        </a:spcBef>
                        <a:spcAft>
                          <a:spcPts val="0"/>
                        </a:spcAft>
                        <a:buNone/>
                      </a:pPr>
                      <a:r>
                        <a:rPr lang="en-US" sz="1100">
                          <a:solidFill>
                            <a:schemeClr val="lt1"/>
                          </a:solidFill>
                        </a:rPr>
                        <a:t>2020.</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Using generative adversarial network to create model to achieve required result.</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In this paper In order to produce better dehazed results,they proposed a novel architecture introducing SAR prior aslimits to reconstruct original details, which can be trainedend-to-end to generate natural haze removal images. </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Using GANS is also a way where we can create machine learning model in which two neural networks compete with each other to become more accurate in their predictions.</a:t>
                      </a:r>
                      <a:endParaRPr sz="1100">
                        <a:solidFill>
                          <a:schemeClr val="lt1"/>
                        </a:solidFill>
                        <a:latin typeface="Times New Roman"/>
                        <a:ea typeface="Times New Roman"/>
                        <a:cs typeface="Times New Roman"/>
                        <a:sym typeface="Times New Roman"/>
                      </a:endParaRPr>
                    </a:p>
                  </a:txBody>
                  <a:tcPr marT="34300" marB="34300" marR="68575" marL="6857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descr="Black And Grey Abstract Wallpapers - Wallpaper Cave" id="175" name="Google Shape;175;p11"/>
          <p:cNvPicPr preferRelativeResize="0"/>
          <p:nvPr/>
        </p:nvPicPr>
        <p:blipFill rotWithShape="1">
          <a:blip r:embed="rId3">
            <a:alphaModFix/>
          </a:blip>
          <a:srcRect b="0" l="0" r="0" t="0"/>
          <a:stretch/>
        </p:blipFill>
        <p:spPr>
          <a:xfrm>
            <a:off x="0" y="0"/>
            <a:ext cx="9144000" cy="5143500"/>
          </a:xfrm>
          <a:prstGeom prst="rect">
            <a:avLst/>
          </a:prstGeom>
          <a:noFill/>
          <a:ln>
            <a:noFill/>
          </a:ln>
        </p:spPr>
      </p:pic>
      <p:graphicFrame>
        <p:nvGraphicFramePr>
          <p:cNvPr id="176" name="Google Shape;176;p11"/>
          <p:cNvGraphicFramePr/>
          <p:nvPr/>
        </p:nvGraphicFramePr>
        <p:xfrm>
          <a:off x="304801" y="285750"/>
          <a:ext cx="3000000" cy="3000000"/>
        </p:xfrm>
        <a:graphic>
          <a:graphicData uri="http://schemas.openxmlformats.org/drawingml/2006/table">
            <a:tbl>
              <a:tblPr bandRow="1" firstRow="1">
                <a:noFill/>
                <a:tableStyleId>{4FD05026-4C4F-416C-AFE3-F9D006540BC6}</a:tableStyleId>
              </a:tblPr>
              <a:tblGrid>
                <a:gridCol w="560575"/>
                <a:gridCol w="1667250"/>
                <a:gridCol w="1087350"/>
                <a:gridCol w="1594775"/>
                <a:gridCol w="1884725"/>
                <a:gridCol w="1739750"/>
              </a:tblGrid>
              <a:tr h="836650">
                <a:tc>
                  <a:txBody>
                    <a:bodyPr/>
                    <a:lstStyle/>
                    <a:p>
                      <a:pPr indent="0" lvl="0" marL="0" marR="0" rtl="0" algn="l">
                        <a:spcBef>
                          <a:spcPts val="0"/>
                        </a:spcBef>
                        <a:spcAft>
                          <a:spcPts val="0"/>
                        </a:spcAft>
                        <a:buNone/>
                      </a:pPr>
                      <a:r>
                        <a:rPr lang="en-US" sz="1400"/>
                        <a:t>SL.NO</a:t>
                      </a:r>
                      <a:endParaRPr sz="1400">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t>Author’s Name/ Paper Title </a:t>
                      </a:r>
                      <a:endParaRPr sz="1400">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t>Conference/Journal Name and year</a:t>
                      </a:r>
                      <a:endParaRPr sz="1400">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t>Technology/ Design</a:t>
                      </a:r>
                      <a:endParaRPr sz="1400">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t>Results shared by author</a:t>
                      </a:r>
                      <a:endParaRPr sz="1400">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t>What you infer</a:t>
                      </a:r>
                      <a:endParaRPr sz="1400">
                        <a:latin typeface="Times New Roman"/>
                        <a:ea typeface="Times New Roman"/>
                        <a:cs typeface="Times New Roman"/>
                        <a:sym typeface="Times New Roman"/>
                      </a:endParaRPr>
                    </a:p>
                  </a:txBody>
                  <a:tcPr marT="34300" marB="34300" marR="68575" marL="68575"/>
                </a:tc>
              </a:tr>
              <a:tr h="1689000">
                <a:tc>
                  <a:txBody>
                    <a:bodyPr/>
                    <a:lstStyle/>
                    <a:p>
                      <a:pPr indent="0" lvl="0" marL="0" marR="0" rtl="0" algn="just">
                        <a:spcBef>
                          <a:spcPts val="0"/>
                        </a:spcBef>
                        <a:spcAft>
                          <a:spcPts val="0"/>
                        </a:spcAft>
                        <a:buNone/>
                      </a:pPr>
                      <a:r>
                        <a:rPr lang="en-US" sz="1100"/>
                        <a:t>7.)</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Manjun Qin,Wei Li.</a:t>
                      </a:r>
                      <a:endParaRPr/>
                    </a:p>
                    <a:p>
                      <a:pPr indent="0" lvl="0" marL="0" marR="0" rtl="0" algn="just">
                        <a:spcBef>
                          <a:spcPts val="0"/>
                        </a:spcBef>
                        <a:spcAft>
                          <a:spcPts val="0"/>
                        </a:spcAft>
                        <a:buNone/>
                      </a:pPr>
                      <a:r>
                        <a:t/>
                      </a:r>
                      <a:endParaRPr sz="1100"/>
                    </a:p>
                    <a:p>
                      <a:pPr indent="0" lvl="0" marL="0" marR="0" rtl="0" algn="just">
                        <a:spcBef>
                          <a:spcPts val="0"/>
                        </a:spcBef>
                        <a:spcAft>
                          <a:spcPts val="0"/>
                        </a:spcAft>
                        <a:buNone/>
                      </a:pPr>
                      <a:r>
                        <a:rPr lang="en-US" sz="1100"/>
                        <a:t>Dehazing for Multispectral Remote Sensing Images</a:t>
                      </a:r>
                      <a:endParaRPr/>
                    </a:p>
                    <a:p>
                      <a:pPr indent="0" lvl="0" marL="0" marR="0" rtl="0" algn="just">
                        <a:spcBef>
                          <a:spcPts val="0"/>
                        </a:spcBef>
                        <a:spcAft>
                          <a:spcPts val="0"/>
                        </a:spcAft>
                        <a:buNone/>
                      </a:pPr>
                      <a:r>
                        <a:rPr lang="en-US" sz="1100"/>
                        <a:t>Based on a Convolutional Neural Network With the</a:t>
                      </a:r>
                      <a:endParaRPr/>
                    </a:p>
                    <a:p>
                      <a:pPr indent="0" lvl="0" marL="0" marR="0" rtl="0" algn="just">
                        <a:spcBef>
                          <a:spcPts val="0"/>
                        </a:spcBef>
                        <a:spcAft>
                          <a:spcPts val="0"/>
                        </a:spcAft>
                        <a:buNone/>
                      </a:pPr>
                      <a:r>
                        <a:rPr lang="en-US" sz="1100"/>
                        <a:t>Residual Architecture</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b="0" lang="en-US" sz="1100"/>
                        <a:t>IEEE Xplore</a:t>
                      </a:r>
                      <a:endParaRPr/>
                    </a:p>
                    <a:p>
                      <a:pPr indent="0" lvl="0" marL="0" marR="0" rtl="0" algn="just">
                        <a:spcBef>
                          <a:spcPts val="0"/>
                        </a:spcBef>
                        <a:spcAft>
                          <a:spcPts val="0"/>
                        </a:spcAft>
                        <a:buNone/>
                      </a:pPr>
                      <a:r>
                        <a:t/>
                      </a:r>
                      <a:endParaRPr b="0" sz="1100"/>
                    </a:p>
                    <a:p>
                      <a:pPr indent="0" lvl="0" marL="0" marR="0" rtl="0" algn="just">
                        <a:spcBef>
                          <a:spcPts val="0"/>
                        </a:spcBef>
                        <a:spcAft>
                          <a:spcPts val="0"/>
                        </a:spcAft>
                        <a:buNone/>
                      </a:pPr>
                      <a:r>
                        <a:rPr b="0" lang="en-US" sz="1100"/>
                        <a:t>2018</a:t>
                      </a:r>
                      <a:endParaRPr b="0"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Designed Dehazing Framework, Adaptive Fusion, Haze Synthesis Method</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The designed network includes two parts. One is the parallel</a:t>
                      </a:r>
                      <a:endParaRPr/>
                    </a:p>
                    <a:p>
                      <a:pPr indent="0" lvl="0" marL="0" marR="0" rtl="0" algn="just">
                        <a:spcBef>
                          <a:spcPts val="0"/>
                        </a:spcBef>
                        <a:spcAft>
                          <a:spcPts val="0"/>
                        </a:spcAft>
                        <a:buNone/>
                      </a:pPr>
                      <a:r>
                        <a:rPr lang="en-US" sz="1100"/>
                        <a:t>connection of multiple CNN individuals with residual structure.</a:t>
                      </a:r>
                      <a:endParaRPr/>
                    </a:p>
                    <a:p>
                      <a:pPr indent="0" lvl="0" marL="0" marR="0" rtl="0" algn="just">
                        <a:spcBef>
                          <a:spcPts val="0"/>
                        </a:spcBef>
                        <a:spcAft>
                          <a:spcPts val="0"/>
                        </a:spcAft>
                        <a:buNone/>
                      </a:pPr>
                      <a:r>
                        <a:rPr lang="en-US" sz="1100"/>
                        <a:t>Each individual is used to learn a regression from the hazy image</a:t>
                      </a:r>
                      <a:endParaRPr/>
                    </a:p>
                    <a:p>
                      <a:pPr indent="0" lvl="0" marL="0" marR="0" rtl="0" algn="just">
                        <a:spcBef>
                          <a:spcPts val="0"/>
                        </a:spcBef>
                        <a:spcAft>
                          <a:spcPts val="0"/>
                        </a:spcAft>
                        <a:buNone/>
                      </a:pPr>
                      <a:r>
                        <a:rPr lang="en-US" sz="1100"/>
                        <a:t>to the clear image.</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in this paper, a novel haze removal method based on the</a:t>
                      </a:r>
                      <a:endParaRPr/>
                    </a:p>
                    <a:p>
                      <a:pPr indent="0" lvl="0" marL="0" marR="0" rtl="0" algn="just">
                        <a:spcBef>
                          <a:spcPts val="0"/>
                        </a:spcBef>
                        <a:spcAft>
                          <a:spcPts val="0"/>
                        </a:spcAft>
                        <a:buNone/>
                      </a:pPr>
                      <a:r>
                        <a:rPr lang="en-US" sz="1100"/>
                        <a:t>deep CNN is proposed for multispectral remote sensing image</a:t>
                      </a:r>
                      <a:endParaRPr sz="1100">
                        <a:latin typeface="Times New Roman"/>
                        <a:ea typeface="Times New Roman"/>
                        <a:cs typeface="Times New Roman"/>
                        <a:sym typeface="Times New Roman"/>
                      </a:endParaRPr>
                    </a:p>
                  </a:txBody>
                  <a:tcPr marT="34300" marB="34300" marR="68575" marL="68575"/>
                </a:tc>
              </a:tr>
              <a:tr h="1836800">
                <a:tc>
                  <a:txBody>
                    <a:bodyPr/>
                    <a:lstStyle/>
                    <a:p>
                      <a:pPr indent="0" lvl="0" marL="0" marR="0" rtl="0" algn="just">
                        <a:spcBef>
                          <a:spcPts val="0"/>
                        </a:spcBef>
                        <a:spcAft>
                          <a:spcPts val="0"/>
                        </a:spcAft>
                        <a:buNone/>
                      </a:pPr>
                      <a:r>
                        <a:rPr lang="en-US" sz="1100"/>
                        <a:t>8.) </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Akash Ramjyothi,Santonu Goswami</a:t>
                      </a:r>
                      <a:endParaRPr/>
                    </a:p>
                    <a:p>
                      <a:pPr indent="0" lvl="0" marL="0" marR="0" rtl="0" algn="just">
                        <a:spcBef>
                          <a:spcPts val="0"/>
                        </a:spcBef>
                        <a:spcAft>
                          <a:spcPts val="0"/>
                        </a:spcAft>
                        <a:buNone/>
                      </a:pPr>
                      <a:r>
                        <a:t/>
                      </a:r>
                      <a:endParaRPr sz="1100"/>
                    </a:p>
                    <a:p>
                      <a:pPr indent="0" lvl="0" marL="0" marR="0" rtl="0" algn="just">
                        <a:spcBef>
                          <a:spcPts val="0"/>
                        </a:spcBef>
                        <a:spcAft>
                          <a:spcPts val="0"/>
                        </a:spcAft>
                        <a:buNone/>
                      </a:pPr>
                      <a:r>
                        <a:rPr lang="en-US" sz="1100"/>
                        <a:t>CLOUD AND FOG REMOVAL FROM SATELLITE IMAGES USING</a:t>
                      </a:r>
                      <a:endParaRPr/>
                    </a:p>
                    <a:p>
                      <a:pPr indent="0" lvl="0" marL="0" marR="0" rtl="0" algn="just">
                        <a:spcBef>
                          <a:spcPts val="0"/>
                        </a:spcBef>
                        <a:spcAft>
                          <a:spcPts val="0"/>
                        </a:spcAft>
                        <a:buNone/>
                      </a:pPr>
                      <a:r>
                        <a:rPr lang="en-US" sz="1100"/>
                        <a:t>GENERATIVE ADVERSARIAL NETWORKS (GANs)</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HAL (open archive)</a:t>
                      </a:r>
                      <a:endParaRPr/>
                    </a:p>
                    <a:p>
                      <a:pPr indent="0" lvl="0" marL="0" marR="0" rtl="0" algn="just">
                        <a:spcBef>
                          <a:spcPts val="0"/>
                        </a:spcBef>
                        <a:spcAft>
                          <a:spcPts val="0"/>
                        </a:spcAft>
                        <a:buNone/>
                      </a:pPr>
                      <a:r>
                        <a:t/>
                      </a:r>
                      <a:endParaRPr sz="1100"/>
                    </a:p>
                    <a:p>
                      <a:pPr indent="0" lvl="0" marL="0" marR="0" rtl="0" algn="just">
                        <a:spcBef>
                          <a:spcPts val="0"/>
                        </a:spcBef>
                        <a:spcAft>
                          <a:spcPts val="0"/>
                        </a:spcAft>
                        <a:buNone/>
                      </a:pPr>
                      <a:r>
                        <a:rPr lang="en-US" sz="1100"/>
                        <a:t>2021</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Image Matting,Generative Adversarial Networks</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In our future study, multi-source data will be incorporated with the target image to allow the proposed</a:t>
                      </a:r>
                      <a:endParaRPr/>
                    </a:p>
                    <a:p>
                      <a:pPr indent="0" lvl="0" marL="0" marR="0" rtl="0" algn="just">
                        <a:spcBef>
                          <a:spcPts val="0"/>
                        </a:spcBef>
                        <a:spcAft>
                          <a:spcPts val="0"/>
                        </a:spcAft>
                        <a:buNone/>
                      </a:pPr>
                      <a:r>
                        <a:rPr lang="en-US" sz="1100"/>
                        <a:t>method to better cope with the reconstruction of cloud-contaminated areas suffering significant land-cover</a:t>
                      </a:r>
                      <a:endParaRPr/>
                    </a:p>
                    <a:p>
                      <a:pPr indent="0" lvl="0" marL="0" marR="0" rtl="0" algn="just">
                        <a:spcBef>
                          <a:spcPts val="0"/>
                        </a:spcBef>
                        <a:spcAft>
                          <a:spcPts val="0"/>
                        </a:spcAft>
                        <a:buNone/>
                      </a:pPr>
                      <a:r>
                        <a:rPr lang="en-US" sz="1100"/>
                        <a:t>changes.</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In this paper, with the aim of improving the cloud removal results in high-resolution satellite images, which</a:t>
                      </a:r>
                      <a:endParaRPr/>
                    </a:p>
                    <a:p>
                      <a:pPr indent="0" lvl="0" marL="0" marR="0" rtl="0" algn="just">
                        <a:spcBef>
                          <a:spcPts val="0"/>
                        </a:spcBef>
                        <a:spcAft>
                          <a:spcPts val="0"/>
                        </a:spcAft>
                        <a:buNone/>
                      </a:pPr>
                      <a:r>
                        <a:rPr lang="en-US" sz="1100"/>
                        <a:t>often suffer from the problems of radiometric distortion, noise and artifacts.</a:t>
                      </a:r>
                      <a:endParaRPr sz="1100">
                        <a:latin typeface="Times New Roman"/>
                        <a:ea typeface="Times New Roman"/>
                        <a:cs typeface="Times New Roman"/>
                        <a:sym typeface="Times New Roman"/>
                      </a:endParaRPr>
                    </a:p>
                  </a:txBody>
                  <a:tcPr marT="34300" marB="34300" marR="68575" marL="6857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descr="Download Abstract Black Wallpaper 1920x1080 | Wallpoper #352778" id="181" name="Google Shape;181;p12"/>
          <p:cNvPicPr preferRelativeResize="0"/>
          <p:nvPr/>
        </p:nvPicPr>
        <p:blipFill rotWithShape="1">
          <a:blip r:embed="rId3">
            <a:alphaModFix/>
          </a:blip>
          <a:srcRect b="0" l="0" r="0" t="0"/>
          <a:stretch/>
        </p:blipFill>
        <p:spPr>
          <a:xfrm>
            <a:off x="0" y="0"/>
            <a:ext cx="9144000" cy="5131444"/>
          </a:xfrm>
          <a:prstGeom prst="rect">
            <a:avLst/>
          </a:prstGeom>
          <a:noFill/>
          <a:ln>
            <a:noFill/>
          </a:ln>
        </p:spPr>
      </p:pic>
      <p:pic>
        <p:nvPicPr>
          <p:cNvPr id="182" name="Google Shape;182;p12"/>
          <p:cNvPicPr preferRelativeResize="0"/>
          <p:nvPr>
            <p:ph idx="1" type="body"/>
          </p:nvPr>
        </p:nvPicPr>
        <p:blipFill rotWithShape="1">
          <a:blip r:embed="rId4">
            <a:alphaModFix/>
          </a:blip>
          <a:srcRect b="0" l="0" r="0" t="0"/>
          <a:stretch/>
        </p:blipFill>
        <p:spPr>
          <a:xfrm>
            <a:off x="1828800" y="1018521"/>
            <a:ext cx="5638800" cy="3382029"/>
          </a:xfrm>
          <a:prstGeom prst="rect">
            <a:avLst/>
          </a:prstGeom>
          <a:noFill/>
          <a:ln>
            <a:noFill/>
          </a:ln>
        </p:spPr>
      </p:pic>
      <p:pic>
        <p:nvPicPr>
          <p:cNvPr descr="Chevron arrows" id="183" name="Google Shape;183;p12"/>
          <p:cNvPicPr preferRelativeResize="0"/>
          <p:nvPr/>
        </p:nvPicPr>
        <p:blipFill rotWithShape="1">
          <a:blip r:embed="rId5">
            <a:alphaModFix/>
          </a:blip>
          <a:srcRect b="0" l="0" r="0" t="0"/>
          <a:stretch/>
        </p:blipFill>
        <p:spPr>
          <a:xfrm>
            <a:off x="-37795" y="-171450"/>
            <a:ext cx="914400" cy="914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descr="Black And Grey Abstract Wallpapers - Wallpaper Cave" id="188" name="Google Shape;188;p13"/>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89" name="Google Shape;189;p13"/>
          <p:cNvSpPr txBox="1"/>
          <p:nvPr/>
        </p:nvSpPr>
        <p:spPr>
          <a:xfrm>
            <a:off x="833925" y="79511"/>
            <a:ext cx="7924800"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3200" u="none" cap="none" strike="noStrike">
                <a:solidFill>
                  <a:srgbClr val="FF0000"/>
                </a:solidFill>
                <a:latin typeface="Calibri"/>
                <a:ea typeface="Calibri"/>
                <a:cs typeface="Calibri"/>
                <a:sym typeface="Calibri"/>
              </a:rPr>
              <a:t>Image Dehazing using Dark Channel Prior</a:t>
            </a:r>
            <a:endParaRPr/>
          </a:p>
        </p:txBody>
      </p:sp>
      <p:sp>
        <p:nvSpPr>
          <p:cNvPr id="190" name="Google Shape;190;p13"/>
          <p:cNvSpPr/>
          <p:nvPr/>
        </p:nvSpPr>
        <p:spPr>
          <a:xfrm>
            <a:off x="1284767" y="661761"/>
            <a:ext cx="2971800" cy="461665"/>
          </a:xfrm>
          <a:prstGeom prst="rect">
            <a:avLst/>
          </a:prstGeom>
          <a:gradFill>
            <a:gsLst>
              <a:gs pos="0">
                <a:srgbClr val="7FB75F"/>
              </a:gs>
              <a:gs pos="50000">
                <a:srgbClr val="6EB141"/>
              </a:gs>
              <a:gs pos="100000">
                <a:srgbClr val="5FA134"/>
              </a:gs>
            </a:gsLst>
            <a:lin ang="5400000" scaled="0"/>
          </a:gradFill>
          <a:ln>
            <a:noFill/>
          </a:ln>
          <a:effectLst>
            <a:outerShdw blurRad="57150" rotWithShape="0" algn="ctr"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Calibri"/>
                <a:ea typeface="Calibri"/>
                <a:cs typeface="Calibri"/>
                <a:sym typeface="Calibri"/>
              </a:rPr>
              <a:t>Haze Image</a:t>
            </a:r>
            <a:endParaRPr/>
          </a:p>
        </p:txBody>
      </p:sp>
      <p:sp>
        <p:nvSpPr>
          <p:cNvPr id="191" name="Google Shape;191;p13"/>
          <p:cNvSpPr/>
          <p:nvPr/>
        </p:nvSpPr>
        <p:spPr>
          <a:xfrm>
            <a:off x="1281223" y="2176582"/>
            <a:ext cx="2971800" cy="461665"/>
          </a:xfrm>
          <a:prstGeom prst="rect">
            <a:avLst/>
          </a:prstGeom>
          <a:gradFill>
            <a:gsLst>
              <a:gs pos="0">
                <a:srgbClr val="7FB75F"/>
              </a:gs>
              <a:gs pos="50000">
                <a:srgbClr val="6EB141"/>
              </a:gs>
              <a:gs pos="100000">
                <a:srgbClr val="5FA134"/>
              </a:gs>
            </a:gsLst>
            <a:lin ang="5400000" scaled="0"/>
          </a:gradFill>
          <a:ln>
            <a:noFill/>
          </a:ln>
          <a:effectLst>
            <a:outerShdw blurRad="57150" rotWithShape="0" algn="ctr"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Calibri"/>
                <a:ea typeface="Calibri"/>
                <a:cs typeface="Calibri"/>
                <a:sym typeface="Calibri"/>
              </a:rPr>
              <a:t>Transmission Map</a:t>
            </a:r>
            <a:endParaRPr/>
          </a:p>
        </p:txBody>
      </p:sp>
      <p:sp>
        <p:nvSpPr>
          <p:cNvPr id="192" name="Google Shape;192;p13"/>
          <p:cNvSpPr/>
          <p:nvPr/>
        </p:nvSpPr>
        <p:spPr>
          <a:xfrm>
            <a:off x="1281223" y="4453829"/>
            <a:ext cx="2971800" cy="461665"/>
          </a:xfrm>
          <a:prstGeom prst="rect">
            <a:avLst/>
          </a:prstGeom>
          <a:gradFill>
            <a:gsLst>
              <a:gs pos="0">
                <a:srgbClr val="7FB75F"/>
              </a:gs>
              <a:gs pos="50000">
                <a:srgbClr val="6EB141"/>
              </a:gs>
              <a:gs pos="100000">
                <a:srgbClr val="5FA134"/>
              </a:gs>
            </a:gsLst>
            <a:lin ang="5400000" scaled="0"/>
          </a:gradFill>
          <a:ln>
            <a:noFill/>
          </a:ln>
          <a:effectLst>
            <a:outerShdw blurRad="57150" rotWithShape="0" algn="ctr"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Calibri"/>
                <a:ea typeface="Calibri"/>
                <a:cs typeface="Calibri"/>
                <a:sym typeface="Calibri"/>
              </a:rPr>
              <a:t>Dehaze Image</a:t>
            </a:r>
            <a:endParaRPr/>
          </a:p>
        </p:txBody>
      </p:sp>
      <p:sp>
        <p:nvSpPr>
          <p:cNvPr id="193" name="Google Shape;193;p13"/>
          <p:cNvSpPr/>
          <p:nvPr/>
        </p:nvSpPr>
        <p:spPr>
          <a:xfrm>
            <a:off x="1295400" y="3743176"/>
            <a:ext cx="2971800" cy="461665"/>
          </a:xfrm>
          <a:prstGeom prst="rect">
            <a:avLst/>
          </a:prstGeom>
          <a:gradFill>
            <a:gsLst>
              <a:gs pos="0">
                <a:srgbClr val="7FB75F"/>
              </a:gs>
              <a:gs pos="50000">
                <a:srgbClr val="6EB141"/>
              </a:gs>
              <a:gs pos="100000">
                <a:srgbClr val="5FA134"/>
              </a:gs>
            </a:gsLst>
            <a:lin ang="5400000" scaled="0"/>
          </a:gradFill>
          <a:ln>
            <a:noFill/>
          </a:ln>
          <a:effectLst>
            <a:outerShdw blurRad="57150" rotWithShape="0" algn="ctr"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Calibri"/>
                <a:ea typeface="Calibri"/>
                <a:cs typeface="Calibri"/>
                <a:sym typeface="Calibri"/>
              </a:rPr>
              <a:t>Radiance Recovering</a:t>
            </a:r>
            <a:endParaRPr/>
          </a:p>
        </p:txBody>
      </p:sp>
      <p:sp>
        <p:nvSpPr>
          <p:cNvPr id="194" name="Google Shape;194;p13"/>
          <p:cNvSpPr/>
          <p:nvPr/>
        </p:nvSpPr>
        <p:spPr>
          <a:xfrm>
            <a:off x="1295400" y="2963215"/>
            <a:ext cx="2971800" cy="461665"/>
          </a:xfrm>
          <a:prstGeom prst="rect">
            <a:avLst/>
          </a:prstGeom>
          <a:gradFill>
            <a:gsLst>
              <a:gs pos="0">
                <a:srgbClr val="7FB75F"/>
              </a:gs>
              <a:gs pos="50000">
                <a:srgbClr val="6EB141"/>
              </a:gs>
              <a:gs pos="100000">
                <a:srgbClr val="5FA134"/>
              </a:gs>
            </a:gsLst>
            <a:lin ang="5400000" scaled="0"/>
          </a:gradFill>
          <a:ln>
            <a:noFill/>
          </a:ln>
          <a:effectLst>
            <a:outerShdw blurRad="57150" rotWithShape="0" algn="ctr"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Calibri"/>
                <a:ea typeface="Calibri"/>
                <a:cs typeface="Calibri"/>
                <a:sym typeface="Calibri"/>
              </a:rPr>
              <a:t>Refine Transmission Map</a:t>
            </a:r>
            <a:endParaRPr/>
          </a:p>
        </p:txBody>
      </p:sp>
      <p:sp>
        <p:nvSpPr>
          <p:cNvPr id="195" name="Google Shape;195;p13"/>
          <p:cNvSpPr/>
          <p:nvPr/>
        </p:nvSpPr>
        <p:spPr>
          <a:xfrm>
            <a:off x="1290083" y="1400928"/>
            <a:ext cx="2971800" cy="461665"/>
          </a:xfrm>
          <a:prstGeom prst="rect">
            <a:avLst/>
          </a:prstGeom>
          <a:gradFill>
            <a:gsLst>
              <a:gs pos="0">
                <a:srgbClr val="7FB75F"/>
              </a:gs>
              <a:gs pos="50000">
                <a:srgbClr val="6EB141"/>
              </a:gs>
              <a:gs pos="100000">
                <a:srgbClr val="5FA134"/>
              </a:gs>
            </a:gsLst>
            <a:lin ang="5400000" scaled="0"/>
          </a:gradFill>
          <a:ln>
            <a:noFill/>
          </a:ln>
          <a:effectLst>
            <a:outerShdw blurRad="57150" rotWithShape="0" algn="ctr"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u="none" cap="none" strike="noStrike">
                <a:solidFill>
                  <a:schemeClr val="lt1"/>
                </a:solidFill>
                <a:latin typeface="Calibri"/>
                <a:ea typeface="Calibri"/>
                <a:cs typeface="Calibri"/>
                <a:sym typeface="Calibri"/>
              </a:rPr>
              <a:t>Atmospheric Light estimation</a:t>
            </a:r>
            <a:endParaRPr/>
          </a:p>
        </p:txBody>
      </p:sp>
      <p:cxnSp>
        <p:nvCxnSpPr>
          <p:cNvPr id="196" name="Google Shape;196;p13"/>
          <p:cNvCxnSpPr>
            <a:stCxn id="190" idx="2"/>
            <a:endCxn id="195" idx="0"/>
          </p:cNvCxnSpPr>
          <p:nvPr/>
        </p:nvCxnSpPr>
        <p:spPr>
          <a:xfrm>
            <a:off x="2770667" y="1123426"/>
            <a:ext cx="5400" cy="277500"/>
          </a:xfrm>
          <a:prstGeom prst="straightConnector1">
            <a:avLst/>
          </a:prstGeom>
          <a:noFill/>
          <a:ln cap="flat" cmpd="sng" w="9525">
            <a:solidFill>
              <a:schemeClr val="accent1"/>
            </a:solidFill>
            <a:prstDash val="solid"/>
            <a:miter lim="800000"/>
            <a:headEnd len="sm" w="sm" type="none"/>
            <a:tailEnd len="med" w="med" type="triangle"/>
          </a:ln>
        </p:spPr>
      </p:cxnSp>
      <p:cxnSp>
        <p:nvCxnSpPr>
          <p:cNvPr id="197" name="Google Shape;197;p13"/>
          <p:cNvCxnSpPr/>
          <p:nvPr/>
        </p:nvCxnSpPr>
        <p:spPr>
          <a:xfrm>
            <a:off x="2785477" y="1887348"/>
            <a:ext cx="5316" cy="277502"/>
          </a:xfrm>
          <a:prstGeom prst="straightConnector1">
            <a:avLst/>
          </a:prstGeom>
          <a:noFill/>
          <a:ln cap="flat" cmpd="sng" w="9525">
            <a:solidFill>
              <a:schemeClr val="accent1"/>
            </a:solidFill>
            <a:prstDash val="solid"/>
            <a:miter lim="800000"/>
            <a:headEnd len="sm" w="sm" type="none"/>
            <a:tailEnd len="med" w="med" type="triangle"/>
          </a:ln>
        </p:spPr>
      </p:cxnSp>
      <p:cxnSp>
        <p:nvCxnSpPr>
          <p:cNvPr id="198" name="Google Shape;198;p13"/>
          <p:cNvCxnSpPr/>
          <p:nvPr/>
        </p:nvCxnSpPr>
        <p:spPr>
          <a:xfrm>
            <a:off x="2785477" y="2669775"/>
            <a:ext cx="5316" cy="277502"/>
          </a:xfrm>
          <a:prstGeom prst="straightConnector1">
            <a:avLst/>
          </a:prstGeom>
          <a:noFill/>
          <a:ln cap="flat" cmpd="sng" w="9525">
            <a:solidFill>
              <a:schemeClr val="accent1"/>
            </a:solidFill>
            <a:prstDash val="solid"/>
            <a:miter lim="800000"/>
            <a:headEnd len="sm" w="sm" type="none"/>
            <a:tailEnd len="med" w="med" type="triangle"/>
          </a:ln>
        </p:spPr>
      </p:cxnSp>
      <p:cxnSp>
        <p:nvCxnSpPr>
          <p:cNvPr id="199" name="Google Shape;199;p13"/>
          <p:cNvCxnSpPr/>
          <p:nvPr/>
        </p:nvCxnSpPr>
        <p:spPr>
          <a:xfrm>
            <a:off x="2785477" y="3452020"/>
            <a:ext cx="5316" cy="277502"/>
          </a:xfrm>
          <a:prstGeom prst="straightConnector1">
            <a:avLst/>
          </a:prstGeom>
          <a:noFill/>
          <a:ln cap="flat" cmpd="sng" w="9525">
            <a:solidFill>
              <a:schemeClr val="accent1"/>
            </a:solidFill>
            <a:prstDash val="solid"/>
            <a:miter lim="800000"/>
            <a:headEnd len="sm" w="sm" type="none"/>
            <a:tailEnd len="med" w="med" type="triangle"/>
          </a:ln>
        </p:spPr>
      </p:cxnSp>
      <p:cxnSp>
        <p:nvCxnSpPr>
          <p:cNvPr id="200" name="Google Shape;200;p13"/>
          <p:cNvCxnSpPr/>
          <p:nvPr/>
        </p:nvCxnSpPr>
        <p:spPr>
          <a:xfrm>
            <a:off x="2780161" y="4229574"/>
            <a:ext cx="5316" cy="277502"/>
          </a:xfrm>
          <a:prstGeom prst="straightConnector1">
            <a:avLst/>
          </a:prstGeom>
          <a:noFill/>
          <a:ln cap="flat" cmpd="sng" w="9525">
            <a:solidFill>
              <a:schemeClr val="accent1"/>
            </a:solidFill>
            <a:prstDash val="solid"/>
            <a:miter lim="800000"/>
            <a:headEnd len="sm" w="sm" type="none"/>
            <a:tailEnd len="med" w="med" type="triangle"/>
          </a:ln>
        </p:spPr>
      </p:cxnSp>
      <p:pic>
        <p:nvPicPr>
          <p:cNvPr id="201" name="Google Shape;201;p13"/>
          <p:cNvPicPr preferRelativeResize="0"/>
          <p:nvPr/>
        </p:nvPicPr>
        <p:blipFill rotWithShape="1">
          <a:blip r:embed="rId4">
            <a:alphaModFix/>
          </a:blip>
          <a:srcRect b="0" l="0" r="0" t="0"/>
          <a:stretch/>
        </p:blipFill>
        <p:spPr>
          <a:xfrm>
            <a:off x="4419600" y="660000"/>
            <a:ext cx="4372043" cy="4255494"/>
          </a:xfrm>
          <a:prstGeom prst="rect">
            <a:avLst/>
          </a:prstGeom>
          <a:noFill/>
          <a:ln>
            <a:noFill/>
          </a:ln>
        </p:spPr>
      </p:pic>
      <p:pic>
        <p:nvPicPr>
          <p:cNvPr descr="Chevron arrows" id="202" name="Google Shape;202;p13"/>
          <p:cNvPicPr preferRelativeResize="0"/>
          <p:nvPr/>
        </p:nvPicPr>
        <p:blipFill rotWithShape="1">
          <a:blip r:embed="rId5">
            <a:alphaModFix/>
          </a:blip>
          <a:srcRect b="0" l="0" r="0" t="0"/>
          <a:stretch/>
        </p:blipFill>
        <p:spPr>
          <a:xfrm>
            <a:off x="-37795" y="-171450"/>
            <a:ext cx="914400" cy="914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pic>
        <p:nvPicPr>
          <p:cNvPr descr="Download Abstract Black Wallpaper 1920x1080 | Wallpoper #352778" id="207" name="Google Shape;207;p14"/>
          <p:cNvPicPr preferRelativeResize="0"/>
          <p:nvPr/>
        </p:nvPicPr>
        <p:blipFill rotWithShape="1">
          <a:blip r:embed="rId3">
            <a:alphaModFix/>
          </a:blip>
          <a:srcRect b="0" l="0" r="0" t="0"/>
          <a:stretch/>
        </p:blipFill>
        <p:spPr>
          <a:xfrm>
            <a:off x="0" y="0"/>
            <a:ext cx="9144000" cy="5131444"/>
          </a:xfrm>
          <a:prstGeom prst="rect">
            <a:avLst/>
          </a:prstGeom>
          <a:noFill/>
          <a:ln>
            <a:noFill/>
          </a:ln>
        </p:spPr>
      </p:pic>
      <p:sp>
        <p:nvSpPr>
          <p:cNvPr id="208" name="Google Shape;208;p14"/>
          <p:cNvSpPr txBox="1"/>
          <p:nvPr>
            <p:ph type="title"/>
          </p:nvPr>
        </p:nvSpPr>
        <p:spPr>
          <a:xfrm>
            <a:off x="1447800" y="12056"/>
            <a:ext cx="5522905" cy="732068"/>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3200"/>
              <a:buFont typeface="Calibri"/>
              <a:buNone/>
            </a:pPr>
            <a:r>
              <a:rPr b="1" lang="en-US" sz="3200">
                <a:solidFill>
                  <a:srgbClr val="FF0000"/>
                </a:solidFill>
              </a:rPr>
              <a:t>Application</a:t>
            </a:r>
            <a:endParaRPr/>
          </a:p>
        </p:txBody>
      </p:sp>
      <p:sp>
        <p:nvSpPr>
          <p:cNvPr id="209" name="Google Shape;209;p14"/>
          <p:cNvSpPr txBox="1"/>
          <p:nvPr>
            <p:ph idx="1" type="body"/>
          </p:nvPr>
        </p:nvSpPr>
        <p:spPr>
          <a:xfrm>
            <a:off x="1371600" y="915574"/>
            <a:ext cx="6686550" cy="283321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2000"/>
              <a:buNone/>
            </a:pPr>
            <a:r>
              <a:rPr b="1" lang="en-US" sz="2000">
                <a:solidFill>
                  <a:schemeClr val="lt1"/>
                </a:solidFill>
              </a:rPr>
              <a:t>Estimation of Air Pollution with Remote Sensing Data</a:t>
            </a:r>
            <a:endParaRPr/>
          </a:p>
          <a:p>
            <a:pPr indent="0" lvl="0" marL="0" rtl="0" algn="ctr">
              <a:lnSpc>
                <a:spcPct val="90000"/>
              </a:lnSpc>
              <a:spcBef>
                <a:spcPts val="750"/>
              </a:spcBef>
              <a:spcAft>
                <a:spcPts val="0"/>
              </a:spcAft>
              <a:buClr>
                <a:schemeClr val="dk1"/>
              </a:buClr>
              <a:buSzPts val="1800"/>
              <a:buNone/>
            </a:pPr>
            <a:r>
              <a:t/>
            </a:r>
            <a:endParaRPr b="1" sz="1800">
              <a:solidFill>
                <a:schemeClr val="lt1"/>
              </a:solidFill>
            </a:endParaRPr>
          </a:p>
          <a:p>
            <a:pPr indent="-171450" lvl="0" marL="171450" rtl="0" algn="l">
              <a:lnSpc>
                <a:spcPct val="90000"/>
              </a:lnSpc>
              <a:spcBef>
                <a:spcPts val="750"/>
              </a:spcBef>
              <a:spcAft>
                <a:spcPts val="0"/>
              </a:spcAft>
              <a:buClr>
                <a:schemeClr val="lt1"/>
              </a:buClr>
              <a:buSzPts val="1800"/>
              <a:buChar char="•"/>
            </a:pPr>
            <a:r>
              <a:rPr lang="en-US" sz="1800">
                <a:solidFill>
                  <a:schemeClr val="lt1"/>
                </a:solidFill>
              </a:rPr>
              <a:t>Air pollution and the emission of GHGs are the main cause of climate change.</a:t>
            </a:r>
            <a:endParaRPr b="1" sz="1400">
              <a:solidFill>
                <a:schemeClr val="lt1"/>
              </a:solidFill>
            </a:endParaRPr>
          </a:p>
          <a:p>
            <a:pPr indent="-171450" lvl="0" marL="171450" rtl="0" algn="l">
              <a:lnSpc>
                <a:spcPct val="90000"/>
              </a:lnSpc>
              <a:spcBef>
                <a:spcPts val="750"/>
              </a:spcBef>
              <a:spcAft>
                <a:spcPts val="0"/>
              </a:spcAft>
              <a:buClr>
                <a:schemeClr val="lt1"/>
              </a:buClr>
              <a:buSzPts val="1800"/>
              <a:buChar char="•"/>
            </a:pPr>
            <a:r>
              <a:rPr lang="en-US" sz="1800">
                <a:solidFill>
                  <a:schemeClr val="lt1"/>
                </a:solidFill>
              </a:rPr>
              <a:t>Anthropogenic GHG emissions from the combustion of fossil fuels in industrial plants or vehicles are harmful to the environment and contribute to global warming trends</a:t>
            </a:r>
            <a:endParaRPr b="1" sz="1400">
              <a:solidFill>
                <a:schemeClr val="lt1"/>
              </a:solidFill>
            </a:endParaRPr>
          </a:p>
        </p:txBody>
      </p:sp>
      <p:pic>
        <p:nvPicPr>
          <p:cNvPr descr="Chevron arrows" id="210" name="Google Shape;210;p14"/>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pic>
        <p:nvPicPr>
          <p:cNvPr descr="Black And Grey Abstract Wallpapers - Wallpaper Cave" id="215" name="Google Shape;215;p15"/>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16" name="Google Shape;216;p15"/>
          <p:cNvSpPr txBox="1"/>
          <p:nvPr>
            <p:ph type="title"/>
          </p:nvPr>
        </p:nvSpPr>
        <p:spPr>
          <a:xfrm>
            <a:off x="628650" y="-22622"/>
            <a:ext cx="7886700" cy="99417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000"/>
              <a:buFont typeface="Calibri"/>
              <a:buNone/>
            </a:pPr>
            <a:r>
              <a:rPr b="1" lang="en-US" sz="4000">
                <a:solidFill>
                  <a:srgbClr val="FF0000"/>
                </a:solidFill>
              </a:rPr>
              <a:t>Problem Statement</a:t>
            </a:r>
            <a:endParaRPr/>
          </a:p>
        </p:txBody>
      </p:sp>
      <p:sp>
        <p:nvSpPr>
          <p:cNvPr id="217" name="Google Shape;217;p15"/>
          <p:cNvSpPr txBox="1"/>
          <p:nvPr>
            <p:ph idx="1" type="body"/>
          </p:nvPr>
        </p:nvSpPr>
        <p:spPr>
          <a:xfrm>
            <a:off x="665836" y="914400"/>
            <a:ext cx="8001000" cy="3505200"/>
          </a:xfrm>
          <a:prstGeom prst="rect">
            <a:avLst/>
          </a:prstGeom>
          <a:noFill/>
          <a:ln>
            <a:noFill/>
          </a:ln>
        </p:spPr>
        <p:txBody>
          <a:bodyPr anchorCtr="0" anchor="t" bIns="45700" lIns="91425" spcFirstLastPara="1" rIns="91425" wrap="square" tIns="45700">
            <a:normAutofit/>
          </a:bodyPr>
          <a:lstStyle/>
          <a:p>
            <a:pPr indent="-171450" lvl="0" marL="171450" rtl="0" algn="ctr">
              <a:lnSpc>
                <a:spcPct val="90000"/>
              </a:lnSpc>
              <a:spcBef>
                <a:spcPts val="0"/>
              </a:spcBef>
              <a:spcAft>
                <a:spcPts val="0"/>
              </a:spcAft>
              <a:buClr>
                <a:schemeClr val="lt1"/>
              </a:buClr>
              <a:buSzPts val="2400"/>
              <a:buChar char="•"/>
            </a:pPr>
            <a:r>
              <a:rPr lang="en-US" sz="2400">
                <a:solidFill>
                  <a:schemeClr val="lt1"/>
                </a:solidFill>
              </a:rPr>
              <a:t>Air pollution measurements from ground stations provide frequent measurements but lack spatial coverage.</a:t>
            </a:r>
            <a:endParaRPr/>
          </a:p>
          <a:p>
            <a:pPr indent="-171450" lvl="0" marL="171450" rtl="0" algn="ctr">
              <a:lnSpc>
                <a:spcPct val="90000"/>
              </a:lnSpc>
              <a:spcBef>
                <a:spcPts val="750"/>
              </a:spcBef>
              <a:spcAft>
                <a:spcPts val="0"/>
              </a:spcAft>
              <a:buClr>
                <a:schemeClr val="lt1"/>
              </a:buClr>
              <a:buSzPts val="2400"/>
              <a:buChar char="•"/>
            </a:pPr>
            <a:r>
              <a:rPr lang="en-US" sz="2400">
                <a:solidFill>
                  <a:schemeClr val="lt1"/>
                </a:solidFill>
              </a:rPr>
              <a:t> Satellites provide large spatial coverage but low spatial resolution and little information about a pollutant’s vertical distribution. </a:t>
            </a:r>
            <a:endParaRPr/>
          </a:p>
          <a:p>
            <a:pPr indent="-171450" lvl="0" marL="171450" rtl="0" algn="ctr">
              <a:lnSpc>
                <a:spcPct val="90000"/>
              </a:lnSpc>
              <a:spcBef>
                <a:spcPts val="750"/>
              </a:spcBef>
              <a:spcAft>
                <a:spcPts val="0"/>
              </a:spcAft>
              <a:buClr>
                <a:schemeClr val="lt1"/>
              </a:buClr>
              <a:buSzPts val="2400"/>
              <a:buChar char="•"/>
            </a:pPr>
            <a:r>
              <a:rPr lang="en-US" sz="2400">
                <a:solidFill>
                  <a:schemeClr val="lt1"/>
                </a:solidFill>
              </a:rPr>
              <a:t>Estimation of pollutant concentrations near the surface, where they originate, is a non-trivial task.</a:t>
            </a:r>
            <a:endParaRPr/>
          </a:p>
        </p:txBody>
      </p:sp>
      <p:pic>
        <p:nvPicPr>
          <p:cNvPr descr="Chevron arrows" id="218" name="Google Shape;218;p15"/>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pic>
        <p:nvPicPr>
          <p:cNvPr descr="Download Abstract Black Wallpaper 1920x1080 | Wallpoper #352778" id="223" name="Google Shape;223;p16"/>
          <p:cNvPicPr preferRelativeResize="0"/>
          <p:nvPr/>
        </p:nvPicPr>
        <p:blipFill rotWithShape="1">
          <a:blip r:embed="rId3">
            <a:alphaModFix/>
          </a:blip>
          <a:srcRect b="0" l="0" r="0" t="0"/>
          <a:stretch/>
        </p:blipFill>
        <p:spPr>
          <a:xfrm>
            <a:off x="0" y="-13700"/>
            <a:ext cx="9144000" cy="5131444"/>
          </a:xfrm>
          <a:prstGeom prst="rect">
            <a:avLst/>
          </a:prstGeom>
          <a:noFill/>
          <a:ln>
            <a:noFill/>
          </a:ln>
        </p:spPr>
      </p:pic>
      <p:sp>
        <p:nvSpPr>
          <p:cNvPr id="224" name="Google Shape;224;p16"/>
          <p:cNvSpPr txBox="1"/>
          <p:nvPr>
            <p:ph type="title"/>
          </p:nvPr>
        </p:nvSpPr>
        <p:spPr>
          <a:xfrm>
            <a:off x="990600" y="-208788"/>
            <a:ext cx="7010400" cy="1340409"/>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000"/>
              <a:buFont typeface="Calibri"/>
              <a:buNone/>
            </a:pPr>
            <a:r>
              <a:rPr b="1" lang="en-US" sz="4000">
                <a:solidFill>
                  <a:srgbClr val="FF0000"/>
                </a:solidFill>
              </a:rPr>
              <a:t>Previous works</a:t>
            </a:r>
            <a:endParaRPr/>
          </a:p>
        </p:txBody>
      </p:sp>
      <p:sp>
        <p:nvSpPr>
          <p:cNvPr id="225" name="Google Shape;225;p16"/>
          <p:cNvSpPr txBox="1"/>
          <p:nvPr>
            <p:ph idx="1" type="body"/>
          </p:nvPr>
        </p:nvSpPr>
        <p:spPr>
          <a:xfrm>
            <a:off x="1752600" y="1355208"/>
            <a:ext cx="6172200" cy="1340409"/>
          </a:xfrm>
          <a:prstGeom prst="rect">
            <a:avLst/>
          </a:prstGeom>
          <a:noFill/>
          <a:ln>
            <a:noFill/>
          </a:ln>
        </p:spPr>
        <p:txBody>
          <a:bodyPr anchorCtr="0" anchor="t" bIns="45700" lIns="91425" spcFirstLastPara="1" rIns="91425" wrap="square" tIns="45700">
            <a:normAutofit/>
          </a:bodyPr>
          <a:lstStyle/>
          <a:p>
            <a:pPr indent="-742950" lvl="0" marL="742950" rtl="0" algn="ctr">
              <a:lnSpc>
                <a:spcPct val="90000"/>
              </a:lnSpc>
              <a:spcBef>
                <a:spcPts val="0"/>
              </a:spcBef>
              <a:spcAft>
                <a:spcPts val="0"/>
              </a:spcAft>
              <a:buClr>
                <a:schemeClr val="lt1"/>
              </a:buClr>
              <a:buSzPts val="3600"/>
              <a:buFont typeface="Calibri"/>
              <a:buAutoNum type="arabicPeriod"/>
            </a:pPr>
            <a:r>
              <a:rPr b="1" lang="en-US" sz="3600">
                <a:solidFill>
                  <a:schemeClr val="lt1"/>
                </a:solidFill>
              </a:rPr>
              <a:t>Land Use Regression (LUR)</a:t>
            </a:r>
            <a:endParaRPr/>
          </a:p>
          <a:p>
            <a:pPr indent="-742950" lvl="0" marL="742950" rtl="0" algn="ctr">
              <a:lnSpc>
                <a:spcPct val="90000"/>
              </a:lnSpc>
              <a:spcBef>
                <a:spcPts val="750"/>
              </a:spcBef>
              <a:spcAft>
                <a:spcPts val="0"/>
              </a:spcAft>
              <a:buClr>
                <a:schemeClr val="lt1"/>
              </a:buClr>
              <a:buSzPts val="3600"/>
              <a:buFont typeface="Calibri"/>
              <a:buAutoNum type="arabicPeriod"/>
            </a:pPr>
            <a:r>
              <a:rPr b="1" lang="en-US" sz="3600">
                <a:solidFill>
                  <a:schemeClr val="lt1"/>
                </a:solidFill>
              </a:rPr>
              <a:t>Kriging</a:t>
            </a:r>
            <a:endParaRPr/>
          </a:p>
          <a:p>
            <a:pPr indent="-488950" lvl="0" marL="742950" rtl="0" algn="ctr">
              <a:lnSpc>
                <a:spcPct val="90000"/>
              </a:lnSpc>
              <a:spcBef>
                <a:spcPts val="750"/>
              </a:spcBef>
              <a:spcAft>
                <a:spcPts val="0"/>
              </a:spcAft>
              <a:buClr>
                <a:schemeClr val="dk1"/>
              </a:buClr>
              <a:buSzPts val="4000"/>
              <a:buFont typeface="Calibri"/>
              <a:buNone/>
            </a:pPr>
            <a:r>
              <a:t/>
            </a:r>
            <a:endParaRPr b="1" sz="4000">
              <a:solidFill>
                <a:schemeClr val="lt1"/>
              </a:solidFill>
            </a:endParaRPr>
          </a:p>
        </p:txBody>
      </p:sp>
      <p:pic>
        <p:nvPicPr>
          <p:cNvPr descr="Chevron arrows" id="226" name="Google Shape;226;p16"/>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pic>
        <p:nvPicPr>
          <p:cNvPr descr="Black And Grey Abstract Wallpapers - Wallpaper Cave" id="231" name="Google Shape;231;p17"/>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32" name="Google Shape;232;p17"/>
          <p:cNvSpPr txBox="1"/>
          <p:nvPr>
            <p:ph idx="1" type="body"/>
          </p:nvPr>
        </p:nvSpPr>
        <p:spPr>
          <a:xfrm>
            <a:off x="762000" y="825184"/>
            <a:ext cx="8001000" cy="3581400"/>
          </a:xfrm>
          <a:prstGeom prst="rect">
            <a:avLst/>
          </a:prstGeom>
          <a:noFill/>
          <a:ln>
            <a:noFill/>
          </a:ln>
        </p:spPr>
        <p:txBody>
          <a:bodyPr anchorCtr="0" anchor="t" bIns="45700" lIns="91425" spcFirstLastPara="1" rIns="91425" wrap="square" tIns="45700">
            <a:normAutofit/>
          </a:bodyPr>
          <a:lstStyle/>
          <a:p>
            <a:pPr indent="-171450" lvl="0" marL="171450" rtl="0" algn="l">
              <a:lnSpc>
                <a:spcPct val="90000"/>
              </a:lnSpc>
              <a:spcBef>
                <a:spcPts val="0"/>
              </a:spcBef>
              <a:spcAft>
                <a:spcPts val="0"/>
              </a:spcAft>
              <a:buClr>
                <a:schemeClr val="lt1"/>
              </a:buClr>
              <a:buSzPts val="1800"/>
              <a:buChar char="•"/>
            </a:pPr>
            <a:r>
              <a:rPr lang="en-US" sz="1800">
                <a:solidFill>
                  <a:schemeClr val="lt1"/>
                </a:solidFill>
              </a:rPr>
              <a:t>This work utilizes temporal surface NO2 measurements from 3000+ air quality stations across Europe, averaged for the 2018-2020 timeframe. Additionally, multi-band remote sensing data from the ESA Sentinel-2 satellite as well as tropospheric NO2 column density values from Sentinel-5P are collected at the locations of air quality stations. </a:t>
            </a:r>
            <a:endParaRPr/>
          </a:p>
          <a:p>
            <a:pPr indent="-171450" lvl="0" marL="171450" rtl="0" algn="l">
              <a:lnSpc>
                <a:spcPct val="90000"/>
              </a:lnSpc>
              <a:spcBef>
                <a:spcPts val="750"/>
              </a:spcBef>
              <a:spcAft>
                <a:spcPts val="0"/>
              </a:spcAft>
              <a:buClr>
                <a:schemeClr val="lt1"/>
              </a:buClr>
              <a:buSzPts val="1800"/>
              <a:buChar char="•"/>
            </a:pPr>
            <a:r>
              <a:rPr lang="en-US" sz="1800">
                <a:solidFill>
                  <a:schemeClr val="lt1"/>
                </a:solidFill>
              </a:rPr>
              <a:t>By leveraging globally available remote sensing data and deep learning in lieu of detailed, country specific input datasets, we strive to enable the estimation of surface level air pollutants at high spatial resolution for any location on Earth.</a:t>
            </a:r>
            <a:endParaRPr sz="1400">
              <a:solidFill>
                <a:schemeClr val="lt1"/>
              </a:solidFill>
            </a:endParaRPr>
          </a:p>
          <a:p>
            <a:pPr indent="0" lvl="0" marL="0" rtl="0" algn="l">
              <a:lnSpc>
                <a:spcPct val="90000"/>
              </a:lnSpc>
              <a:spcBef>
                <a:spcPts val="750"/>
              </a:spcBef>
              <a:spcAft>
                <a:spcPts val="0"/>
              </a:spcAft>
              <a:buClr>
                <a:schemeClr val="dk1"/>
              </a:buClr>
              <a:buSzPts val="1600"/>
              <a:buNone/>
            </a:pPr>
            <a:r>
              <a:t/>
            </a:r>
            <a:endParaRPr sz="1600">
              <a:solidFill>
                <a:schemeClr val="lt1"/>
              </a:solidFill>
            </a:endParaRPr>
          </a:p>
        </p:txBody>
      </p:sp>
      <p:sp>
        <p:nvSpPr>
          <p:cNvPr id="233" name="Google Shape;233;p17"/>
          <p:cNvSpPr txBox="1"/>
          <p:nvPr/>
        </p:nvSpPr>
        <p:spPr>
          <a:xfrm>
            <a:off x="1295400" y="57150"/>
            <a:ext cx="6665906" cy="57966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rgbClr val="FF0000"/>
              </a:buClr>
              <a:buSzPts val="4000"/>
              <a:buFont typeface="Calibri"/>
              <a:buNone/>
            </a:pPr>
            <a:r>
              <a:rPr b="1" i="0" lang="en-US" sz="4000" u="none" cap="none" strike="noStrike">
                <a:solidFill>
                  <a:srgbClr val="FF0000"/>
                </a:solidFill>
                <a:latin typeface="Calibri"/>
                <a:ea typeface="Calibri"/>
                <a:cs typeface="Calibri"/>
                <a:sym typeface="Calibri"/>
              </a:rPr>
              <a:t>Proposed system</a:t>
            </a:r>
            <a:endParaRPr/>
          </a:p>
        </p:txBody>
      </p:sp>
      <p:pic>
        <p:nvPicPr>
          <p:cNvPr descr="Chevron arrows" id="234" name="Google Shape;234;p17"/>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pic>
        <p:nvPicPr>
          <p:cNvPr descr="Download Abstract Black Wallpaper 1920x1080 | Wallpoper #352778" id="239" name="Google Shape;239;p18"/>
          <p:cNvPicPr preferRelativeResize="0"/>
          <p:nvPr/>
        </p:nvPicPr>
        <p:blipFill rotWithShape="1">
          <a:blip r:embed="rId3">
            <a:alphaModFix/>
          </a:blip>
          <a:srcRect b="0" l="0" r="0" t="0"/>
          <a:stretch/>
        </p:blipFill>
        <p:spPr>
          <a:xfrm>
            <a:off x="0" y="0"/>
            <a:ext cx="9144000" cy="5131444"/>
          </a:xfrm>
          <a:prstGeom prst="rect">
            <a:avLst/>
          </a:prstGeom>
          <a:noFill/>
          <a:ln>
            <a:noFill/>
          </a:ln>
        </p:spPr>
      </p:pic>
      <p:sp>
        <p:nvSpPr>
          <p:cNvPr id="240" name="Google Shape;240;p18"/>
          <p:cNvSpPr txBox="1"/>
          <p:nvPr/>
        </p:nvSpPr>
        <p:spPr>
          <a:xfrm>
            <a:off x="838200" y="895350"/>
            <a:ext cx="7924800" cy="3788858"/>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chemeClr val="lt1"/>
              </a:buClr>
              <a:buSzPts val="1800"/>
              <a:buFont typeface="Arial"/>
              <a:buChar char="•"/>
            </a:pPr>
            <a:r>
              <a:rPr b="0" i="0" lang="en-US" sz="1800" u="none" cap="none" strike="noStrike">
                <a:solidFill>
                  <a:schemeClr val="lt1"/>
                </a:solidFill>
                <a:latin typeface="Calibri"/>
                <a:ea typeface="Calibri"/>
                <a:cs typeface="Calibri"/>
                <a:sym typeface="Calibri"/>
              </a:rPr>
              <a:t>Air pollution and the emission of GHGs are the main cause of climate change. </a:t>
            </a:r>
            <a:endParaRPr/>
          </a:p>
          <a:p>
            <a:pPr indent="-285750" lvl="0" marL="285750" marR="0" rtl="0" algn="l">
              <a:lnSpc>
                <a:spcPct val="150000"/>
              </a:lnSpc>
              <a:spcBef>
                <a:spcPts val="0"/>
              </a:spcBef>
              <a:spcAft>
                <a:spcPts val="0"/>
              </a:spcAft>
              <a:buClr>
                <a:schemeClr val="lt1"/>
              </a:buClr>
              <a:buSzPts val="1800"/>
              <a:buFont typeface="Arial"/>
              <a:buChar char="•"/>
            </a:pPr>
            <a:r>
              <a:rPr b="0" i="0" lang="en-US" sz="1800" u="none" cap="none" strike="noStrike">
                <a:solidFill>
                  <a:schemeClr val="lt1"/>
                </a:solidFill>
                <a:latin typeface="Calibri"/>
                <a:ea typeface="Calibri"/>
                <a:cs typeface="Calibri"/>
                <a:sym typeface="Calibri"/>
              </a:rPr>
              <a:t>Anthropogenic GHG emissions from the combustion of fossil fuels in industrial plants or vehicles are harmful to the environment and contribute to global warming trends.</a:t>
            </a:r>
            <a:endParaRPr/>
          </a:p>
          <a:p>
            <a:pPr indent="-285750" lvl="0" marL="285750" marR="0" rtl="0" algn="l">
              <a:lnSpc>
                <a:spcPct val="150000"/>
              </a:lnSpc>
              <a:spcBef>
                <a:spcPts val="0"/>
              </a:spcBef>
              <a:spcAft>
                <a:spcPts val="0"/>
              </a:spcAft>
              <a:buClr>
                <a:schemeClr val="lt1"/>
              </a:buClr>
              <a:buSzPts val="1800"/>
              <a:buFont typeface="Arial"/>
              <a:buChar char="•"/>
            </a:pPr>
            <a:r>
              <a:rPr b="0" i="0" lang="en-US" sz="1800" u="none" cap="none" strike="noStrike">
                <a:solidFill>
                  <a:schemeClr val="lt1"/>
                </a:solidFill>
                <a:latin typeface="Calibri"/>
                <a:ea typeface="Calibri"/>
                <a:cs typeface="Calibri"/>
                <a:sym typeface="Calibri"/>
              </a:rPr>
              <a:t> Besides the primary GHG, CO2, the burning of fossil fuels also emits molecules like NO2 and CO, which can be used as proxies for the estimation of CO2 emissions</a:t>
            </a:r>
            <a:endParaRPr/>
          </a:p>
          <a:p>
            <a:pPr indent="-285750" lvl="0" marL="285750" marR="0" rtl="0" algn="l">
              <a:lnSpc>
                <a:spcPct val="150000"/>
              </a:lnSpc>
              <a:spcBef>
                <a:spcPts val="0"/>
              </a:spcBef>
              <a:spcAft>
                <a:spcPts val="0"/>
              </a:spcAft>
              <a:buClr>
                <a:schemeClr val="lt1"/>
              </a:buClr>
              <a:buSzPts val="1800"/>
              <a:buFont typeface="Arial"/>
              <a:buChar char="•"/>
            </a:pPr>
            <a:r>
              <a:rPr b="0" i="0" lang="en-US" sz="1800" u="none" cap="none" strike="noStrike">
                <a:solidFill>
                  <a:schemeClr val="lt1"/>
                </a:solidFill>
                <a:latin typeface="Calibri"/>
                <a:ea typeface="Calibri"/>
                <a:cs typeface="Calibri"/>
                <a:sym typeface="Calibri"/>
              </a:rPr>
              <a:t>Air pollution measurements from ground stations provide frequent measurements but lack spatial coverage.</a:t>
            </a:r>
            <a:endParaRPr/>
          </a:p>
        </p:txBody>
      </p:sp>
      <p:sp>
        <p:nvSpPr>
          <p:cNvPr id="241" name="Google Shape;241;p18"/>
          <p:cNvSpPr txBox="1"/>
          <p:nvPr/>
        </p:nvSpPr>
        <p:spPr>
          <a:xfrm>
            <a:off x="762000" y="133350"/>
            <a:ext cx="7772400"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3600" u="none" cap="none" strike="noStrike">
                <a:solidFill>
                  <a:srgbClr val="FF0000"/>
                </a:solidFill>
                <a:latin typeface="Lato"/>
                <a:ea typeface="Lato"/>
                <a:cs typeface="Lato"/>
                <a:sym typeface="Lato"/>
              </a:rPr>
              <a:t>Air pollution and green house gas?</a:t>
            </a:r>
            <a:endParaRPr/>
          </a:p>
        </p:txBody>
      </p:sp>
      <p:pic>
        <p:nvPicPr>
          <p:cNvPr descr="Chevron arrows" id="242" name="Google Shape;242;p18"/>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pic>
        <p:nvPicPr>
          <p:cNvPr descr="Black And Grey Abstract Wallpapers - Wallpaper Cave" id="247" name="Google Shape;247;p19"/>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48" name="Google Shape;248;p19"/>
          <p:cNvSpPr txBox="1"/>
          <p:nvPr/>
        </p:nvSpPr>
        <p:spPr>
          <a:xfrm>
            <a:off x="609600" y="839033"/>
            <a:ext cx="8001000" cy="3970318"/>
          </a:xfrm>
          <a:prstGeom prst="rect">
            <a:avLst/>
          </a:prstGeom>
          <a:noFill/>
          <a:ln>
            <a:noFill/>
          </a:ln>
        </p:spPr>
        <p:txBody>
          <a:bodyPr anchorCtr="0" anchor="t" bIns="45700" lIns="91425" spcFirstLastPara="1" rIns="91425" wrap="square" tIns="45700">
            <a:spAutoFit/>
          </a:bodyPr>
          <a:lstStyle/>
          <a:p>
            <a:pPr indent="-285750" lvl="0" marL="285750" marR="0" rtl="0" algn="ctr">
              <a:spcBef>
                <a:spcPts val="0"/>
              </a:spcBef>
              <a:spcAft>
                <a:spcPts val="0"/>
              </a:spcAft>
              <a:buClr>
                <a:schemeClr val="lt1"/>
              </a:buClr>
              <a:buSzPts val="1800"/>
              <a:buFont typeface="Arial"/>
              <a:buChar char="•"/>
            </a:pPr>
            <a:r>
              <a:rPr b="0" i="1" lang="en-US" sz="1800" u="none" cap="none" strike="noStrike">
                <a:solidFill>
                  <a:schemeClr val="lt1"/>
                </a:solidFill>
                <a:latin typeface="Roboto"/>
                <a:ea typeface="Roboto"/>
                <a:cs typeface="Roboto"/>
                <a:sym typeface="Roboto"/>
              </a:rPr>
              <a:t>Nitrogen (IV) oxide or Deutoxide of nitrogen.</a:t>
            </a:r>
            <a:r>
              <a:rPr b="0" i="0" lang="en-US" sz="1800" u="none" cap="none" strike="noStrike">
                <a:solidFill>
                  <a:schemeClr val="lt1"/>
                </a:solidFill>
                <a:latin typeface="Roboto"/>
                <a:ea typeface="Roboto"/>
                <a:cs typeface="Roboto"/>
                <a:sym typeface="Roboto"/>
              </a:rPr>
              <a:t> It is one of the major atmospheric pollutants that absorb UV light and stops to reach the earth’s surface.</a:t>
            </a:r>
            <a:endParaRPr/>
          </a:p>
          <a:p>
            <a:pPr indent="-285750" lvl="0" marL="285750" marR="0" rtl="0" algn="ctr">
              <a:spcBef>
                <a:spcPts val="0"/>
              </a:spcBef>
              <a:spcAft>
                <a:spcPts val="0"/>
              </a:spcAft>
              <a:buClr>
                <a:schemeClr val="lt1"/>
              </a:buClr>
              <a:buSzPts val="1800"/>
              <a:buFont typeface="Arial"/>
              <a:buChar char="•"/>
            </a:pPr>
            <a:r>
              <a:rPr b="0" i="0" lang="en-US" sz="1800" u="none" cap="none" strike="noStrike">
                <a:solidFill>
                  <a:schemeClr val="lt1"/>
                </a:solidFill>
                <a:latin typeface="Roboto"/>
                <a:ea typeface="Roboto"/>
                <a:cs typeface="Roboto"/>
                <a:sym typeface="Roboto"/>
              </a:rPr>
              <a:t>Nitrogen (IV) oxide is a yellowish-brown liquid in its compressed form or reddish-brown gas. Its vapours are heavier when compared to air.</a:t>
            </a:r>
            <a:endParaRPr/>
          </a:p>
          <a:p>
            <a:pPr indent="-171450" lvl="0" marL="28575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Roboto"/>
              <a:ea typeface="Roboto"/>
              <a:cs typeface="Roboto"/>
              <a:sym typeface="Roboto"/>
            </a:endParaRPr>
          </a:p>
          <a:p>
            <a:pPr indent="-285750" lvl="0" marL="285750" marR="0" rtl="0" algn="ctr">
              <a:spcBef>
                <a:spcPts val="0"/>
              </a:spcBef>
              <a:spcAft>
                <a:spcPts val="0"/>
              </a:spcAft>
              <a:buClr>
                <a:schemeClr val="lt1"/>
              </a:buClr>
              <a:buSzPts val="1800"/>
              <a:buFont typeface="Arial"/>
              <a:buChar char="•"/>
            </a:pPr>
            <a:r>
              <a:rPr b="0" i="0" lang="en-US" sz="1800" u="none" cap="none" strike="noStrike">
                <a:solidFill>
                  <a:schemeClr val="lt1"/>
                </a:solidFill>
                <a:latin typeface="Roboto"/>
                <a:ea typeface="Roboto"/>
                <a:cs typeface="Roboto"/>
                <a:sym typeface="Roboto"/>
              </a:rPr>
              <a:t>Over 98 percent of man-made N0, emissions result from Combustion with the majority due to stationary sources. Combustion generated oxides of nitrogen are emitted predominantly as nitric oxide, N0, a relatively harmless gas, but one which is rapidly converted in the atmosphere to the toxic nitrogen dioxide.</a:t>
            </a:r>
            <a:endParaRPr/>
          </a:p>
          <a:p>
            <a:pPr indent="-285750" lvl="0" marL="285750" marR="0" rtl="0" algn="ctr">
              <a:spcBef>
                <a:spcPts val="0"/>
              </a:spcBef>
              <a:spcAft>
                <a:spcPts val="0"/>
              </a:spcAft>
              <a:buClr>
                <a:schemeClr val="lt1"/>
              </a:buClr>
              <a:buSzPts val="1800"/>
              <a:buFont typeface="Arial"/>
              <a:buChar char="•"/>
            </a:pPr>
            <a:r>
              <a:rPr b="0" i="0" lang="en-US" sz="1800" u="none" cap="none" strike="noStrike">
                <a:solidFill>
                  <a:schemeClr val="lt1"/>
                </a:solidFill>
                <a:latin typeface="Roboto"/>
                <a:ea typeface="Roboto"/>
                <a:cs typeface="Roboto"/>
                <a:sym typeface="Roboto"/>
              </a:rPr>
              <a:t>Nitrogen dioxide is also a precursor in the formation of nitrate serosols and nitrosamines</a:t>
            </a:r>
            <a:endParaRPr/>
          </a:p>
          <a:p>
            <a:pPr indent="-171450" lvl="0" marL="285750" marR="0" rtl="0" algn="ctr">
              <a:spcBef>
                <a:spcPts val="0"/>
              </a:spcBef>
              <a:spcAft>
                <a:spcPts val="0"/>
              </a:spcAft>
              <a:buClr>
                <a:schemeClr val="dk1"/>
              </a:buClr>
              <a:buSzPts val="1800"/>
              <a:buFont typeface="Arial"/>
              <a:buNone/>
            </a:pPr>
            <a:r>
              <a:t/>
            </a:r>
            <a:endParaRPr b="0" i="0" sz="1800" u="none" cap="none" strike="noStrike">
              <a:solidFill>
                <a:schemeClr val="lt1"/>
              </a:solidFill>
              <a:latin typeface="Roboto"/>
              <a:ea typeface="Roboto"/>
              <a:cs typeface="Roboto"/>
              <a:sym typeface="Roboto"/>
            </a:endParaRPr>
          </a:p>
        </p:txBody>
      </p:sp>
      <p:sp>
        <p:nvSpPr>
          <p:cNvPr id="249" name="Google Shape;249;p19"/>
          <p:cNvSpPr txBox="1"/>
          <p:nvPr/>
        </p:nvSpPr>
        <p:spPr>
          <a:xfrm>
            <a:off x="2286000" y="57150"/>
            <a:ext cx="4572000" cy="7078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4000" u="none" cap="none" strike="noStrike">
                <a:solidFill>
                  <a:srgbClr val="FF0000"/>
                </a:solidFill>
                <a:latin typeface="Roboto"/>
                <a:ea typeface="Roboto"/>
                <a:cs typeface="Roboto"/>
                <a:sym typeface="Roboto"/>
              </a:rPr>
              <a:t>What is NO</a:t>
            </a:r>
            <a:r>
              <a:rPr b="0" baseline="-25000" i="0" lang="en-US" sz="4000" u="none" cap="none" strike="noStrike">
                <a:solidFill>
                  <a:srgbClr val="FF0000"/>
                </a:solidFill>
                <a:latin typeface="Roboto"/>
                <a:ea typeface="Roboto"/>
                <a:cs typeface="Roboto"/>
                <a:sym typeface="Roboto"/>
              </a:rPr>
              <a:t>2</a:t>
            </a:r>
            <a:endParaRPr b="0" i="0" sz="4000" u="none" cap="none" strike="noStrike">
              <a:solidFill>
                <a:srgbClr val="FF0000"/>
              </a:solidFill>
              <a:latin typeface="Calibri"/>
              <a:ea typeface="Calibri"/>
              <a:cs typeface="Calibri"/>
              <a:sym typeface="Calibri"/>
            </a:endParaRPr>
          </a:p>
        </p:txBody>
      </p:sp>
      <p:pic>
        <p:nvPicPr>
          <p:cNvPr descr="Chevron arrows" id="250" name="Google Shape;250;p19"/>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alpha val="0"/>
          </a:schemeClr>
        </a:solidFill>
      </p:bgPr>
    </p:bg>
    <p:spTree>
      <p:nvGrpSpPr>
        <p:cNvPr id="104" name="Shape 104"/>
        <p:cNvGrpSpPr/>
        <p:nvPr/>
      </p:nvGrpSpPr>
      <p:grpSpPr>
        <a:xfrm>
          <a:off x="0" y="0"/>
          <a:ext cx="0" cy="0"/>
          <a:chOff x="0" y="0"/>
          <a:chExt cx="0" cy="0"/>
        </a:xfrm>
      </p:grpSpPr>
      <p:pic>
        <p:nvPicPr>
          <p:cNvPr descr="Download Abstract Black Wallpaper 1920x1080 | Wallpoper #352778" id="105" name="Google Shape;105;p2"/>
          <p:cNvPicPr preferRelativeResize="0"/>
          <p:nvPr/>
        </p:nvPicPr>
        <p:blipFill rotWithShape="1">
          <a:blip r:embed="rId3">
            <a:alphaModFix/>
          </a:blip>
          <a:srcRect b="0" l="0" r="0" t="0"/>
          <a:stretch/>
        </p:blipFill>
        <p:spPr>
          <a:xfrm>
            <a:off x="0" y="0"/>
            <a:ext cx="9144000" cy="5131444"/>
          </a:xfrm>
          <a:prstGeom prst="rect">
            <a:avLst/>
          </a:prstGeom>
          <a:noFill/>
          <a:ln>
            <a:noFill/>
          </a:ln>
        </p:spPr>
      </p:pic>
      <p:sp>
        <p:nvSpPr>
          <p:cNvPr id="106" name="Google Shape;106;p2"/>
          <p:cNvSpPr txBox="1"/>
          <p:nvPr>
            <p:ph type="title"/>
          </p:nvPr>
        </p:nvSpPr>
        <p:spPr>
          <a:xfrm>
            <a:off x="304800" y="381000"/>
            <a:ext cx="4942285" cy="56078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3300"/>
              <a:buFont typeface="Calibri"/>
              <a:buNone/>
            </a:pPr>
            <a:r>
              <a:rPr b="1" lang="en-US">
                <a:solidFill>
                  <a:srgbClr val="FF0000"/>
                </a:solidFill>
                <a:latin typeface="Calibri"/>
                <a:ea typeface="Calibri"/>
                <a:cs typeface="Calibri"/>
                <a:sym typeface="Calibri"/>
              </a:rPr>
              <a:t>Overview</a:t>
            </a:r>
            <a:endParaRPr/>
          </a:p>
        </p:txBody>
      </p:sp>
      <p:sp>
        <p:nvSpPr>
          <p:cNvPr id="107" name="Google Shape;107;p2"/>
          <p:cNvSpPr txBox="1"/>
          <p:nvPr>
            <p:ph idx="1" type="body"/>
          </p:nvPr>
        </p:nvSpPr>
        <p:spPr>
          <a:xfrm>
            <a:off x="1885950" y="1143000"/>
            <a:ext cx="5686425" cy="3058716"/>
          </a:xfrm>
          <a:prstGeom prst="rect">
            <a:avLst/>
          </a:prstGeom>
          <a:noFill/>
          <a:ln>
            <a:noFill/>
          </a:ln>
        </p:spPr>
        <p:txBody>
          <a:bodyPr anchorCtr="0" anchor="t" bIns="45700" lIns="91425" spcFirstLastPara="1" rIns="91425" wrap="square" tIns="45700">
            <a:normAutofit fontScale="77500" lnSpcReduction="20000"/>
          </a:bodyPr>
          <a:lstStyle/>
          <a:p>
            <a:pPr indent="-171481" lvl="0" marL="171450" rtl="0" algn="l">
              <a:lnSpc>
                <a:spcPct val="90000"/>
              </a:lnSpc>
              <a:spcBef>
                <a:spcPts val="0"/>
              </a:spcBef>
              <a:spcAft>
                <a:spcPts val="0"/>
              </a:spcAft>
              <a:buClr>
                <a:schemeClr val="lt1"/>
              </a:buClr>
              <a:buSzPct val="100000"/>
              <a:buChar char="•"/>
            </a:pPr>
            <a:r>
              <a:rPr lang="en-US">
                <a:solidFill>
                  <a:schemeClr val="lt1"/>
                </a:solidFill>
                <a:latin typeface="Times New Roman"/>
                <a:ea typeface="Times New Roman"/>
                <a:cs typeface="Times New Roman"/>
                <a:sym typeface="Times New Roman"/>
              </a:rPr>
              <a:t>Introduction</a:t>
            </a:r>
            <a:endParaRPr/>
          </a:p>
          <a:p>
            <a:pPr indent="-171481" lvl="0" marL="171450" rtl="0" algn="l">
              <a:lnSpc>
                <a:spcPct val="90000"/>
              </a:lnSpc>
              <a:spcBef>
                <a:spcPts val="750"/>
              </a:spcBef>
              <a:spcAft>
                <a:spcPts val="0"/>
              </a:spcAft>
              <a:buClr>
                <a:schemeClr val="lt1"/>
              </a:buClr>
              <a:buSzPct val="100000"/>
              <a:buChar char="•"/>
            </a:pPr>
            <a:r>
              <a:rPr lang="en-US">
                <a:solidFill>
                  <a:schemeClr val="lt1"/>
                </a:solidFill>
                <a:latin typeface="Times New Roman"/>
                <a:ea typeface="Times New Roman"/>
                <a:cs typeface="Times New Roman"/>
                <a:sym typeface="Times New Roman"/>
              </a:rPr>
              <a:t>Problem Statement</a:t>
            </a:r>
            <a:endParaRPr/>
          </a:p>
          <a:p>
            <a:pPr indent="-171481" lvl="0" marL="171450" rtl="0" algn="l">
              <a:lnSpc>
                <a:spcPct val="90000"/>
              </a:lnSpc>
              <a:spcBef>
                <a:spcPts val="750"/>
              </a:spcBef>
              <a:spcAft>
                <a:spcPts val="0"/>
              </a:spcAft>
              <a:buClr>
                <a:schemeClr val="lt1"/>
              </a:buClr>
              <a:buSzPct val="100000"/>
              <a:buChar char="•"/>
            </a:pPr>
            <a:r>
              <a:rPr lang="en-US">
                <a:solidFill>
                  <a:schemeClr val="lt1"/>
                </a:solidFill>
                <a:latin typeface="Times New Roman"/>
                <a:ea typeface="Times New Roman"/>
                <a:cs typeface="Times New Roman"/>
                <a:sym typeface="Times New Roman"/>
              </a:rPr>
              <a:t>Objectives </a:t>
            </a:r>
            <a:endParaRPr/>
          </a:p>
          <a:p>
            <a:pPr indent="-171481" lvl="0" marL="171450" rtl="0" algn="l">
              <a:lnSpc>
                <a:spcPct val="90000"/>
              </a:lnSpc>
              <a:spcBef>
                <a:spcPts val="750"/>
              </a:spcBef>
              <a:spcAft>
                <a:spcPts val="0"/>
              </a:spcAft>
              <a:buClr>
                <a:schemeClr val="lt1"/>
              </a:buClr>
              <a:buSzPct val="100000"/>
              <a:buChar char="•"/>
            </a:pPr>
            <a:r>
              <a:rPr lang="en-US">
                <a:solidFill>
                  <a:schemeClr val="lt1"/>
                </a:solidFill>
                <a:latin typeface="Times New Roman"/>
                <a:ea typeface="Times New Roman"/>
                <a:cs typeface="Times New Roman"/>
                <a:sym typeface="Times New Roman"/>
              </a:rPr>
              <a:t>Scope of the Project</a:t>
            </a:r>
            <a:endParaRPr/>
          </a:p>
          <a:p>
            <a:pPr indent="-171481" lvl="0" marL="171450" rtl="0" algn="l">
              <a:lnSpc>
                <a:spcPct val="90000"/>
              </a:lnSpc>
              <a:spcBef>
                <a:spcPts val="750"/>
              </a:spcBef>
              <a:spcAft>
                <a:spcPts val="0"/>
              </a:spcAft>
              <a:buClr>
                <a:schemeClr val="lt1"/>
              </a:buClr>
              <a:buSzPct val="100000"/>
              <a:buChar char="•"/>
            </a:pPr>
            <a:r>
              <a:rPr lang="en-US">
                <a:solidFill>
                  <a:schemeClr val="lt1"/>
                </a:solidFill>
                <a:latin typeface="Times New Roman"/>
                <a:ea typeface="Times New Roman"/>
                <a:cs typeface="Times New Roman"/>
                <a:sym typeface="Times New Roman"/>
              </a:rPr>
              <a:t>State of the Art work</a:t>
            </a:r>
            <a:endParaRPr/>
          </a:p>
          <a:p>
            <a:pPr indent="-171481" lvl="0" marL="171450" rtl="0" algn="l">
              <a:lnSpc>
                <a:spcPct val="90000"/>
              </a:lnSpc>
              <a:spcBef>
                <a:spcPts val="750"/>
              </a:spcBef>
              <a:spcAft>
                <a:spcPts val="0"/>
              </a:spcAft>
              <a:buClr>
                <a:schemeClr val="lt1"/>
              </a:buClr>
              <a:buSzPct val="100000"/>
              <a:buChar char="•"/>
            </a:pPr>
            <a:r>
              <a:rPr lang="en-US">
                <a:solidFill>
                  <a:schemeClr val="lt1"/>
                </a:solidFill>
                <a:latin typeface="Times New Roman"/>
                <a:ea typeface="Times New Roman"/>
                <a:cs typeface="Times New Roman"/>
                <a:sym typeface="Times New Roman"/>
              </a:rPr>
              <a:t>Novelty of idea &amp; Societal/ environmental impact</a:t>
            </a:r>
            <a:endParaRPr>
              <a:solidFill>
                <a:schemeClr val="lt1"/>
              </a:solidFill>
              <a:latin typeface="Times New Roman"/>
              <a:ea typeface="Times New Roman"/>
              <a:cs typeface="Times New Roman"/>
              <a:sym typeface="Times New Roman"/>
            </a:endParaRPr>
          </a:p>
          <a:p>
            <a:pPr indent="-171481" lvl="0" marL="171450" rtl="0" algn="l">
              <a:lnSpc>
                <a:spcPct val="90000"/>
              </a:lnSpc>
              <a:spcBef>
                <a:spcPts val="750"/>
              </a:spcBef>
              <a:spcAft>
                <a:spcPts val="0"/>
              </a:spcAft>
              <a:buClr>
                <a:schemeClr val="lt1"/>
              </a:buClr>
              <a:buSzPct val="100000"/>
              <a:buChar char="•"/>
            </a:pPr>
            <a:r>
              <a:rPr lang="en-US">
                <a:solidFill>
                  <a:schemeClr val="lt1"/>
                </a:solidFill>
                <a:latin typeface="Times New Roman"/>
                <a:ea typeface="Times New Roman"/>
                <a:cs typeface="Times New Roman"/>
                <a:sym typeface="Times New Roman"/>
              </a:rPr>
              <a:t>Functional Requirements</a:t>
            </a:r>
            <a:endParaRPr/>
          </a:p>
          <a:p>
            <a:pPr indent="-171481" lvl="0" marL="171450" rtl="0" algn="l">
              <a:lnSpc>
                <a:spcPct val="90000"/>
              </a:lnSpc>
              <a:spcBef>
                <a:spcPts val="750"/>
              </a:spcBef>
              <a:spcAft>
                <a:spcPts val="0"/>
              </a:spcAft>
              <a:buClr>
                <a:schemeClr val="lt1"/>
              </a:buClr>
              <a:buSzPct val="100000"/>
              <a:buChar char="•"/>
            </a:pPr>
            <a:r>
              <a:rPr lang="en-US">
                <a:solidFill>
                  <a:schemeClr val="lt1"/>
                </a:solidFill>
                <a:latin typeface="Times New Roman"/>
                <a:ea typeface="Times New Roman"/>
                <a:cs typeface="Times New Roman"/>
                <a:sym typeface="Times New Roman"/>
              </a:rPr>
              <a:t>Non-Functional Requirements</a:t>
            </a:r>
            <a:endParaRPr/>
          </a:p>
          <a:p>
            <a:pPr indent="-171481" lvl="0" marL="171450" rtl="0" algn="l">
              <a:lnSpc>
                <a:spcPct val="90000"/>
              </a:lnSpc>
              <a:spcBef>
                <a:spcPts val="750"/>
              </a:spcBef>
              <a:spcAft>
                <a:spcPts val="0"/>
              </a:spcAft>
              <a:buClr>
                <a:schemeClr val="lt1"/>
              </a:buClr>
              <a:buSzPct val="100000"/>
              <a:buChar char="•"/>
            </a:pPr>
            <a:r>
              <a:rPr lang="en-US">
                <a:solidFill>
                  <a:schemeClr val="lt1"/>
                </a:solidFill>
                <a:latin typeface="Times New Roman"/>
                <a:ea typeface="Times New Roman"/>
                <a:cs typeface="Times New Roman"/>
                <a:sym typeface="Times New Roman"/>
              </a:rPr>
              <a:t>System/Software Requirements</a:t>
            </a:r>
            <a:endParaRPr/>
          </a:p>
          <a:p>
            <a:pPr indent="-171481" lvl="0" marL="171450" rtl="0" algn="l">
              <a:lnSpc>
                <a:spcPct val="90000"/>
              </a:lnSpc>
              <a:spcBef>
                <a:spcPts val="750"/>
              </a:spcBef>
              <a:spcAft>
                <a:spcPts val="0"/>
              </a:spcAft>
              <a:buClr>
                <a:schemeClr val="lt1"/>
              </a:buClr>
              <a:buSzPct val="100000"/>
              <a:buChar char="•"/>
            </a:pPr>
            <a:r>
              <a:rPr lang="en-US">
                <a:solidFill>
                  <a:schemeClr val="lt1"/>
                </a:solidFill>
                <a:latin typeface="Times New Roman"/>
                <a:ea typeface="Times New Roman"/>
                <a:cs typeface="Times New Roman"/>
                <a:sym typeface="Times New Roman"/>
              </a:rPr>
              <a:t>Deliverables</a:t>
            </a:r>
            <a:endParaRPr/>
          </a:p>
          <a:p>
            <a:pPr indent="-171481" lvl="0" marL="171450" rtl="0" algn="l">
              <a:lnSpc>
                <a:spcPct val="90000"/>
              </a:lnSpc>
              <a:spcBef>
                <a:spcPts val="750"/>
              </a:spcBef>
              <a:spcAft>
                <a:spcPts val="0"/>
              </a:spcAft>
              <a:buClr>
                <a:schemeClr val="lt1"/>
              </a:buClr>
              <a:buSzPct val="100000"/>
              <a:buChar char="•"/>
            </a:pPr>
            <a:r>
              <a:rPr lang="en-US">
                <a:solidFill>
                  <a:schemeClr val="lt1"/>
                </a:solidFill>
                <a:latin typeface="Times New Roman"/>
                <a:ea typeface="Times New Roman"/>
                <a:cs typeface="Times New Roman"/>
                <a:sym typeface="Times New Roman"/>
              </a:rPr>
              <a:t>References</a:t>
            </a:r>
            <a:endParaRPr/>
          </a:p>
          <a:p>
            <a:pPr indent="-68135" lvl="0" marL="171450" rtl="0" algn="l">
              <a:lnSpc>
                <a:spcPct val="90000"/>
              </a:lnSpc>
              <a:spcBef>
                <a:spcPts val="750"/>
              </a:spcBef>
              <a:spcAft>
                <a:spcPts val="0"/>
              </a:spcAft>
              <a:buClr>
                <a:schemeClr val="dk1"/>
              </a:buClr>
              <a:buSzPct val="100000"/>
              <a:buNone/>
            </a:pPr>
            <a:r>
              <a:t/>
            </a:r>
            <a:endParaRPr>
              <a:solidFill>
                <a:schemeClr val="lt1"/>
              </a:solidFill>
              <a:latin typeface="Times New Roman"/>
              <a:ea typeface="Times New Roman"/>
              <a:cs typeface="Times New Roman"/>
              <a:sym typeface="Times New Roman"/>
            </a:endParaRPr>
          </a:p>
          <a:p>
            <a:pPr indent="-68135" lvl="0" marL="171450" rtl="0" algn="l">
              <a:lnSpc>
                <a:spcPct val="90000"/>
              </a:lnSpc>
              <a:spcBef>
                <a:spcPts val="750"/>
              </a:spcBef>
              <a:spcAft>
                <a:spcPts val="0"/>
              </a:spcAft>
              <a:buClr>
                <a:schemeClr val="dk1"/>
              </a:buClr>
              <a:buSzPct val="100000"/>
              <a:buNone/>
            </a:pPr>
            <a:r>
              <a:t/>
            </a:r>
            <a:endParaRPr>
              <a:solidFill>
                <a:schemeClr val="lt1"/>
              </a:solidFill>
              <a:latin typeface="Times New Roman"/>
              <a:ea typeface="Times New Roman"/>
              <a:cs typeface="Times New Roman"/>
              <a:sym typeface="Times New Roman"/>
            </a:endParaRPr>
          </a:p>
        </p:txBody>
      </p:sp>
      <p:pic>
        <p:nvPicPr>
          <p:cNvPr descr="Chevron arrows" id="108" name="Google Shape;108;p2"/>
          <p:cNvPicPr preferRelativeResize="0"/>
          <p:nvPr/>
        </p:nvPicPr>
        <p:blipFill rotWithShape="1">
          <a:blip r:embed="rId4">
            <a:alphaModFix/>
          </a:blip>
          <a:srcRect b="0" l="0" r="0" t="0"/>
          <a:stretch/>
        </p:blipFill>
        <p:spPr>
          <a:xfrm>
            <a:off x="-42977" y="-171450"/>
            <a:ext cx="914400" cy="9144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descr="Download Abstract Black Wallpaper 1920x1080 | Wallpoper #352778" id="255" name="Google Shape;255;p20"/>
          <p:cNvPicPr preferRelativeResize="0"/>
          <p:nvPr/>
        </p:nvPicPr>
        <p:blipFill rotWithShape="1">
          <a:blip r:embed="rId3">
            <a:alphaModFix/>
          </a:blip>
          <a:srcRect b="0" l="0" r="0" t="0"/>
          <a:stretch/>
        </p:blipFill>
        <p:spPr>
          <a:xfrm>
            <a:off x="0" y="0"/>
            <a:ext cx="9144000" cy="5131444"/>
          </a:xfrm>
          <a:prstGeom prst="rect">
            <a:avLst/>
          </a:prstGeom>
          <a:noFill/>
          <a:ln>
            <a:noFill/>
          </a:ln>
        </p:spPr>
      </p:pic>
      <p:sp>
        <p:nvSpPr>
          <p:cNvPr id="256" name="Google Shape;256;p20"/>
          <p:cNvSpPr txBox="1"/>
          <p:nvPr/>
        </p:nvSpPr>
        <p:spPr>
          <a:xfrm>
            <a:off x="228600" y="1276350"/>
            <a:ext cx="8763000" cy="3039037"/>
          </a:xfrm>
          <a:prstGeom prst="rect">
            <a:avLst/>
          </a:prstGeom>
          <a:noFill/>
          <a:ln>
            <a:noFill/>
          </a:ln>
        </p:spPr>
        <p:txBody>
          <a:bodyPr anchorCtr="0" anchor="t" bIns="45700" lIns="91425" spcFirstLastPara="1" rIns="91425" wrap="square" tIns="45700">
            <a:spAutoFit/>
          </a:bodyPr>
          <a:lstStyle/>
          <a:p>
            <a:pPr indent="-285750" lvl="0" marL="285750" marR="0" rtl="0" algn="ctr">
              <a:lnSpc>
                <a:spcPct val="200000"/>
              </a:lnSpc>
              <a:spcBef>
                <a:spcPts val="0"/>
              </a:spcBef>
              <a:spcAft>
                <a:spcPts val="0"/>
              </a:spcAft>
              <a:buClr>
                <a:schemeClr val="lt1"/>
              </a:buClr>
              <a:buSzPts val="1400"/>
              <a:buFont typeface="Arial"/>
              <a:buChar char="•"/>
            </a:pPr>
            <a:r>
              <a:rPr b="0" i="0" lang="en-US" sz="1400" u="none" cap="none" strike="noStrike">
                <a:solidFill>
                  <a:schemeClr val="lt1"/>
                </a:solidFill>
                <a:latin typeface="Lato"/>
                <a:ea typeface="Lato"/>
                <a:cs typeface="Lato"/>
                <a:sym typeface="Lato"/>
              </a:rPr>
              <a:t>Elevated levels of nitrogen dioxide can cause damage to the human respiratory tract and increase a person's vulnerability to, and the severity of, respiratory infections and asthma.</a:t>
            </a:r>
            <a:endParaRPr/>
          </a:p>
          <a:p>
            <a:pPr indent="-285750" lvl="0" marL="285750" marR="0" rtl="0" algn="ctr">
              <a:lnSpc>
                <a:spcPct val="200000"/>
              </a:lnSpc>
              <a:spcBef>
                <a:spcPts val="0"/>
              </a:spcBef>
              <a:spcAft>
                <a:spcPts val="0"/>
              </a:spcAft>
              <a:buClr>
                <a:schemeClr val="lt1"/>
              </a:buClr>
              <a:buSzPts val="1400"/>
              <a:buFont typeface="Arial"/>
              <a:buChar char="•"/>
            </a:pPr>
            <a:r>
              <a:rPr b="0" i="0" lang="en-US" sz="1400" u="none" cap="none" strike="noStrike">
                <a:solidFill>
                  <a:schemeClr val="lt1"/>
                </a:solidFill>
                <a:latin typeface="Lato"/>
                <a:ea typeface="Lato"/>
                <a:cs typeface="Lato"/>
                <a:sym typeface="Lato"/>
              </a:rPr>
              <a:t>Long-term exposure to high levels of nitrogen dioxide can cause chronic lung disease.</a:t>
            </a:r>
            <a:endParaRPr/>
          </a:p>
          <a:p>
            <a:pPr indent="-285750" lvl="0" marL="285750" marR="0" rtl="0" algn="ctr">
              <a:lnSpc>
                <a:spcPct val="200000"/>
              </a:lnSpc>
              <a:spcBef>
                <a:spcPts val="0"/>
              </a:spcBef>
              <a:spcAft>
                <a:spcPts val="0"/>
              </a:spcAft>
              <a:buClr>
                <a:schemeClr val="lt1"/>
              </a:buClr>
              <a:buSzPts val="1400"/>
              <a:buFont typeface="Arial"/>
              <a:buChar char="•"/>
            </a:pPr>
            <a:r>
              <a:rPr b="0" i="0" lang="en-US" sz="1400" u="none" cap="none" strike="noStrike">
                <a:solidFill>
                  <a:schemeClr val="lt1"/>
                </a:solidFill>
                <a:latin typeface="Lato"/>
                <a:ea typeface="Lato"/>
                <a:cs typeface="Lato"/>
                <a:sym typeface="Lato"/>
              </a:rPr>
              <a:t>It may also affect the senses, for example, by reducing a person's ability to smell an odour.</a:t>
            </a:r>
            <a:endParaRPr/>
          </a:p>
          <a:p>
            <a:pPr indent="-285750" lvl="0" marL="285750" marR="0" rtl="0" algn="ctr">
              <a:lnSpc>
                <a:spcPct val="200000"/>
              </a:lnSpc>
              <a:spcBef>
                <a:spcPts val="0"/>
              </a:spcBef>
              <a:spcAft>
                <a:spcPts val="0"/>
              </a:spcAft>
              <a:buClr>
                <a:schemeClr val="lt1"/>
              </a:buClr>
              <a:buSzPts val="1400"/>
              <a:buFont typeface="Arial"/>
              <a:buChar char="•"/>
            </a:pPr>
            <a:r>
              <a:rPr b="0" i="0" lang="en-US" sz="1400" u="none" cap="none" strike="noStrike">
                <a:solidFill>
                  <a:schemeClr val="lt1"/>
                </a:solidFill>
                <a:latin typeface="Lato"/>
                <a:ea typeface="Lato"/>
                <a:cs typeface="Lato"/>
                <a:sym typeface="Lato"/>
              </a:rPr>
              <a:t>High levels of nitrogen dioxide are also harmful to vegetation—damaging foliage, decreasing growth or reducing crop yields.</a:t>
            </a:r>
            <a:endParaRPr/>
          </a:p>
          <a:p>
            <a:pPr indent="-285750" lvl="0" marL="285750" marR="0" rtl="0" algn="ctr">
              <a:lnSpc>
                <a:spcPct val="200000"/>
              </a:lnSpc>
              <a:spcBef>
                <a:spcPts val="0"/>
              </a:spcBef>
              <a:spcAft>
                <a:spcPts val="0"/>
              </a:spcAft>
              <a:buClr>
                <a:schemeClr val="lt1"/>
              </a:buClr>
              <a:buSzPts val="1400"/>
              <a:buFont typeface="Arial"/>
              <a:buChar char="•"/>
            </a:pPr>
            <a:r>
              <a:rPr b="0" i="0" lang="en-US" sz="1400" u="none" cap="none" strike="noStrike">
                <a:solidFill>
                  <a:schemeClr val="lt1"/>
                </a:solidFill>
                <a:latin typeface="Lato"/>
                <a:ea typeface="Lato"/>
                <a:cs typeface="Lato"/>
                <a:sym typeface="Lato"/>
              </a:rPr>
              <a:t>Nitrogen dioxide can fade and discolour furnishings and fabrics, reduce visibility, and react with surfaces.</a:t>
            </a:r>
            <a:endParaRPr/>
          </a:p>
        </p:txBody>
      </p:sp>
      <p:sp>
        <p:nvSpPr>
          <p:cNvPr id="257" name="Google Shape;257;p20"/>
          <p:cNvSpPr txBox="1"/>
          <p:nvPr/>
        </p:nvSpPr>
        <p:spPr>
          <a:xfrm>
            <a:off x="914400" y="133350"/>
            <a:ext cx="7162800" cy="10772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3200" u="none" cap="none" strike="noStrike">
                <a:solidFill>
                  <a:srgbClr val="FF0000"/>
                </a:solidFill>
                <a:latin typeface="Lato"/>
                <a:ea typeface="Lato"/>
                <a:cs typeface="Lato"/>
                <a:sym typeface="Lato"/>
              </a:rPr>
              <a:t>Environmental and health effects of nitrogen oxides</a:t>
            </a:r>
            <a:endParaRPr/>
          </a:p>
        </p:txBody>
      </p:sp>
      <p:pic>
        <p:nvPicPr>
          <p:cNvPr descr="Chevron arrows" id="258" name="Google Shape;258;p20"/>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pic>
        <p:nvPicPr>
          <p:cNvPr descr="Black And Grey Abstract Wallpapers - Wallpaper Cave" id="263" name="Google Shape;263;p21"/>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264" name="Google Shape;264;p21"/>
          <p:cNvSpPr txBox="1"/>
          <p:nvPr/>
        </p:nvSpPr>
        <p:spPr>
          <a:xfrm>
            <a:off x="2555418" y="-76007"/>
            <a:ext cx="4033163" cy="83099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4800" u="none" cap="none" strike="noStrike">
                <a:solidFill>
                  <a:srgbClr val="FF0000"/>
                </a:solidFill>
                <a:latin typeface="Calibri"/>
                <a:ea typeface="Calibri"/>
                <a:cs typeface="Calibri"/>
                <a:sym typeface="Calibri"/>
              </a:rPr>
              <a:t>Methodology</a:t>
            </a:r>
            <a:endParaRPr/>
          </a:p>
        </p:txBody>
      </p:sp>
      <p:sp>
        <p:nvSpPr>
          <p:cNvPr id="265" name="Google Shape;265;p21"/>
          <p:cNvSpPr txBox="1"/>
          <p:nvPr/>
        </p:nvSpPr>
        <p:spPr>
          <a:xfrm>
            <a:off x="685800" y="914400"/>
            <a:ext cx="8001000" cy="3276600"/>
          </a:xfrm>
          <a:prstGeom prst="rect">
            <a:avLst/>
          </a:prstGeom>
          <a:noFill/>
          <a:ln>
            <a:noFill/>
          </a:ln>
        </p:spPr>
        <p:txBody>
          <a:bodyPr anchorCtr="0" anchor="t" bIns="45700" lIns="91425" spcFirstLastPara="1" rIns="91425" wrap="square" tIns="45700">
            <a:normAutofit/>
          </a:bodyPr>
          <a:lstStyle/>
          <a:p>
            <a:pPr indent="-257175" lvl="0" marL="257175" marR="0" rtl="0" algn="just">
              <a:spcBef>
                <a:spcPts val="0"/>
              </a:spcBef>
              <a:spcAft>
                <a:spcPts val="0"/>
              </a:spcAft>
              <a:buClr>
                <a:schemeClr val="accent1"/>
              </a:buClr>
              <a:buSzPts val="2400"/>
              <a:buFont typeface="Arial"/>
              <a:buChar char="•"/>
            </a:pPr>
            <a:r>
              <a:rPr b="0" i="0" lang="en-US" sz="2400" u="none" cap="none" strike="noStrike">
                <a:solidFill>
                  <a:schemeClr val="lt1"/>
                </a:solidFill>
                <a:latin typeface="Calibri"/>
                <a:ea typeface="Calibri"/>
                <a:cs typeface="Calibri"/>
                <a:sym typeface="Calibri"/>
              </a:rPr>
              <a:t>We present a supervised deep learning approach for the prediction of surface NO2 concentrations from Sentinel-2 and Sentinel-5P data.</a:t>
            </a:r>
            <a:endParaRPr/>
          </a:p>
          <a:p>
            <a:pPr indent="-257175" lvl="0" marL="257175" marR="0" rtl="0" algn="just">
              <a:spcBef>
                <a:spcPts val="750"/>
              </a:spcBef>
              <a:spcAft>
                <a:spcPts val="0"/>
              </a:spcAft>
              <a:buClr>
                <a:schemeClr val="accent1"/>
              </a:buClr>
              <a:buSzPts val="2400"/>
              <a:buFont typeface="Arial"/>
              <a:buChar char="•"/>
            </a:pPr>
            <a:r>
              <a:rPr b="0" i="0" lang="en-US" sz="2400" u="none" cap="none" strike="noStrike">
                <a:solidFill>
                  <a:schemeClr val="lt1"/>
                </a:solidFill>
                <a:latin typeface="Calibri"/>
                <a:ea typeface="Calibri"/>
                <a:cs typeface="Calibri"/>
                <a:sym typeface="Calibri"/>
              </a:rPr>
              <a:t>Features of the Sentinel-2 image are extracted through a ResNet-50</a:t>
            </a:r>
            <a:endParaRPr/>
          </a:p>
          <a:p>
            <a:pPr indent="-257175" lvl="0" marL="257175" marR="0" rtl="0" algn="just">
              <a:spcBef>
                <a:spcPts val="750"/>
              </a:spcBef>
              <a:spcAft>
                <a:spcPts val="0"/>
              </a:spcAft>
              <a:buClr>
                <a:schemeClr val="accent1"/>
              </a:buClr>
              <a:buSzPts val="2400"/>
              <a:buFont typeface="Arial"/>
              <a:buChar char="•"/>
            </a:pPr>
            <a:r>
              <a:rPr b="0" i="0" lang="en-US" sz="2400" u="none" cap="none" strike="noStrike">
                <a:solidFill>
                  <a:schemeClr val="lt1"/>
                </a:solidFill>
                <a:latin typeface="Calibri"/>
                <a:ea typeface="Calibri"/>
                <a:cs typeface="Calibri"/>
                <a:sym typeface="Calibri"/>
              </a:rPr>
              <a:t>The final prediction is produced by the “head”, a stack of 2 fully connected layers</a:t>
            </a:r>
            <a:endParaRPr b="0" i="0" sz="1800" u="none" cap="none" strike="noStrike">
              <a:solidFill>
                <a:schemeClr val="lt1"/>
              </a:solidFill>
              <a:latin typeface="Calibri"/>
              <a:ea typeface="Calibri"/>
              <a:cs typeface="Calibri"/>
              <a:sym typeface="Calibri"/>
            </a:endParaRPr>
          </a:p>
        </p:txBody>
      </p:sp>
      <p:pic>
        <p:nvPicPr>
          <p:cNvPr descr="Chevron arrows" id="266" name="Google Shape;266;p21"/>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pic>
        <p:nvPicPr>
          <p:cNvPr descr="Black And Grey Abstract Wallpapers - Wallpaper Cave" id="271" name="Google Shape;271;p22"/>
          <p:cNvPicPr preferRelativeResize="0"/>
          <p:nvPr/>
        </p:nvPicPr>
        <p:blipFill rotWithShape="1">
          <a:blip r:embed="rId3">
            <a:alphaModFix/>
          </a:blip>
          <a:srcRect b="0" l="0" r="0" t="0"/>
          <a:stretch/>
        </p:blipFill>
        <p:spPr>
          <a:xfrm>
            <a:off x="0" y="0"/>
            <a:ext cx="9144000" cy="5143500"/>
          </a:xfrm>
          <a:prstGeom prst="rect">
            <a:avLst/>
          </a:prstGeom>
          <a:noFill/>
          <a:ln>
            <a:noFill/>
          </a:ln>
        </p:spPr>
      </p:pic>
      <p:pic>
        <p:nvPicPr>
          <p:cNvPr id="272" name="Google Shape;272;p22"/>
          <p:cNvPicPr preferRelativeResize="0"/>
          <p:nvPr/>
        </p:nvPicPr>
        <p:blipFill rotWithShape="1">
          <a:blip r:embed="rId4">
            <a:alphaModFix/>
          </a:blip>
          <a:srcRect b="26295" l="19455" r="21377" t="33704"/>
          <a:stretch/>
        </p:blipFill>
        <p:spPr>
          <a:xfrm>
            <a:off x="381000" y="1774135"/>
            <a:ext cx="8015110" cy="3048000"/>
          </a:xfrm>
          <a:prstGeom prst="rect">
            <a:avLst/>
          </a:prstGeom>
          <a:noFill/>
          <a:ln>
            <a:noFill/>
          </a:ln>
          <a:effectLst>
            <a:outerShdw blurRad="292100" rotWithShape="0" algn="tl" dir="2700000" dist="139700">
              <a:srgbClr val="333333">
                <a:alpha val="64705"/>
              </a:srgbClr>
            </a:outerShdw>
          </a:effectLst>
        </p:spPr>
      </p:pic>
      <p:sp>
        <p:nvSpPr>
          <p:cNvPr id="273" name="Google Shape;273;p22"/>
          <p:cNvSpPr txBox="1"/>
          <p:nvPr/>
        </p:nvSpPr>
        <p:spPr>
          <a:xfrm>
            <a:off x="2628900" y="1364218"/>
            <a:ext cx="1143000"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chemeClr val="lt1"/>
                </a:solidFill>
                <a:latin typeface="Calibri"/>
                <a:ea typeface="Calibri"/>
                <a:cs typeface="Calibri"/>
                <a:sym typeface="Calibri"/>
              </a:rPr>
              <a:t>Punjab</a:t>
            </a:r>
            <a:endParaRPr/>
          </a:p>
        </p:txBody>
      </p:sp>
      <p:sp>
        <p:nvSpPr>
          <p:cNvPr id="274" name="Google Shape;274;p22"/>
          <p:cNvSpPr txBox="1"/>
          <p:nvPr/>
        </p:nvSpPr>
        <p:spPr>
          <a:xfrm>
            <a:off x="3660086" y="1346411"/>
            <a:ext cx="1143000"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US" sz="1800" u="none" cap="none" strike="noStrike">
                <a:solidFill>
                  <a:schemeClr val="lt1"/>
                </a:solidFill>
                <a:latin typeface="Calibri"/>
                <a:ea typeface="Calibri"/>
                <a:cs typeface="Calibri"/>
                <a:sym typeface="Calibri"/>
              </a:rPr>
              <a:t>Hyderabad</a:t>
            </a:r>
            <a:endParaRPr/>
          </a:p>
        </p:txBody>
      </p:sp>
      <p:sp>
        <p:nvSpPr>
          <p:cNvPr id="275" name="Google Shape;275;p22"/>
          <p:cNvSpPr txBox="1"/>
          <p:nvPr/>
        </p:nvSpPr>
        <p:spPr>
          <a:xfrm>
            <a:off x="4912415" y="1346411"/>
            <a:ext cx="1143000"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lt1"/>
                </a:solidFill>
                <a:latin typeface="Calibri"/>
                <a:ea typeface="Calibri"/>
                <a:cs typeface="Calibri"/>
                <a:sym typeface="Calibri"/>
              </a:rPr>
              <a:t>Bengaluru</a:t>
            </a:r>
            <a:endParaRPr/>
          </a:p>
        </p:txBody>
      </p:sp>
      <p:sp>
        <p:nvSpPr>
          <p:cNvPr id="276" name="Google Shape;276;p22"/>
          <p:cNvSpPr txBox="1"/>
          <p:nvPr/>
        </p:nvSpPr>
        <p:spPr>
          <a:xfrm>
            <a:off x="6054602" y="1346411"/>
            <a:ext cx="1143000"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Udaipur</a:t>
            </a:r>
            <a:endParaRPr/>
          </a:p>
        </p:txBody>
      </p:sp>
      <p:sp>
        <p:nvSpPr>
          <p:cNvPr id="277" name="Google Shape;277;p22"/>
          <p:cNvSpPr txBox="1"/>
          <p:nvPr/>
        </p:nvSpPr>
        <p:spPr>
          <a:xfrm>
            <a:off x="3276600" y="218546"/>
            <a:ext cx="3997202" cy="76944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4400">
                <a:solidFill>
                  <a:srgbClr val="FF0000"/>
                </a:solidFill>
                <a:latin typeface="Calibri"/>
                <a:ea typeface="Calibri"/>
                <a:cs typeface="Calibri"/>
                <a:sym typeface="Calibri"/>
              </a:rPr>
              <a:t>Example :</a:t>
            </a:r>
            <a:endParaRPr/>
          </a:p>
        </p:txBody>
      </p:sp>
      <p:pic>
        <p:nvPicPr>
          <p:cNvPr descr="Chevron arrows" id="278" name="Google Shape;278;p22"/>
          <p:cNvPicPr preferRelativeResize="0"/>
          <p:nvPr/>
        </p:nvPicPr>
        <p:blipFill rotWithShape="1">
          <a:blip r:embed="rId5">
            <a:alphaModFix/>
          </a:blip>
          <a:srcRect b="0" l="0" r="0" t="0"/>
          <a:stretch/>
        </p:blipFill>
        <p:spPr>
          <a:xfrm>
            <a:off x="-37795" y="-171450"/>
            <a:ext cx="914400" cy="914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descr="Black And Grey Abstract Wallpapers - Wallpaper Cave" id="283" name="Google Shape;283;p23"/>
          <p:cNvPicPr preferRelativeResize="0"/>
          <p:nvPr/>
        </p:nvPicPr>
        <p:blipFill rotWithShape="1">
          <a:blip r:embed="rId3">
            <a:alphaModFix/>
          </a:blip>
          <a:srcRect b="0" l="0" r="0" t="0"/>
          <a:stretch/>
        </p:blipFill>
        <p:spPr>
          <a:xfrm>
            <a:off x="0" y="0"/>
            <a:ext cx="9144000" cy="5143500"/>
          </a:xfrm>
          <a:prstGeom prst="rect">
            <a:avLst/>
          </a:prstGeom>
          <a:noFill/>
          <a:ln>
            <a:noFill/>
          </a:ln>
        </p:spPr>
      </p:pic>
      <p:graphicFrame>
        <p:nvGraphicFramePr>
          <p:cNvPr id="284" name="Google Shape;284;p23"/>
          <p:cNvGraphicFramePr/>
          <p:nvPr/>
        </p:nvGraphicFramePr>
        <p:xfrm>
          <a:off x="166370" y="581748"/>
          <a:ext cx="3000000" cy="3000000"/>
        </p:xfrm>
        <a:graphic>
          <a:graphicData uri="http://schemas.openxmlformats.org/drawingml/2006/table">
            <a:tbl>
              <a:tblPr bandRow="1" firstRow="1">
                <a:noFill/>
                <a:tableStyleId>{8271B075-14DB-4384-BD84-4C02E199BE00}</a:tableStyleId>
              </a:tblPr>
              <a:tblGrid>
                <a:gridCol w="584800"/>
                <a:gridCol w="1738675"/>
                <a:gridCol w="1285375"/>
                <a:gridCol w="1512350"/>
                <a:gridCol w="1965675"/>
                <a:gridCol w="1814550"/>
              </a:tblGrid>
              <a:tr h="796625">
                <a:tc>
                  <a:txBody>
                    <a:bodyPr/>
                    <a:lstStyle/>
                    <a:p>
                      <a:pPr indent="0" lvl="0" marL="85090" marR="83820" rtl="0" algn="l">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SL.N  O</a:t>
                      </a:r>
                      <a:endParaRPr sz="1400">
                        <a:latin typeface="Times New Roman"/>
                        <a:ea typeface="Times New Roman"/>
                        <a:cs typeface="Times New Roman"/>
                        <a:sym typeface="Times New Roman"/>
                      </a:endParaRPr>
                    </a:p>
                  </a:txBody>
                  <a:tcPr marT="2160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c>
                  <a:txBody>
                    <a:bodyPr/>
                    <a:lstStyle/>
                    <a:p>
                      <a:pPr indent="0" lvl="0" marL="85090" marR="378460" rtl="0" algn="l">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Author’s Name/  Paper Title</a:t>
                      </a:r>
                      <a:endParaRPr sz="1400">
                        <a:latin typeface="Times New Roman"/>
                        <a:ea typeface="Times New Roman"/>
                        <a:cs typeface="Times New Roman"/>
                        <a:sym typeface="Times New Roman"/>
                      </a:endParaRPr>
                    </a:p>
                  </a:txBody>
                  <a:tcPr marT="2160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c>
                  <a:txBody>
                    <a:bodyPr/>
                    <a:lstStyle/>
                    <a:p>
                      <a:pPr indent="0" lvl="0" marL="85090" marR="151130" rtl="0" algn="just">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Conference/J  ournal Name  and year</a:t>
                      </a:r>
                      <a:endParaRPr sz="1400">
                        <a:latin typeface="Times New Roman"/>
                        <a:ea typeface="Times New Roman"/>
                        <a:cs typeface="Times New Roman"/>
                        <a:sym typeface="Times New Roman"/>
                      </a:endParaRPr>
                    </a:p>
                  </a:txBody>
                  <a:tcPr marT="2160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c>
                  <a:txBody>
                    <a:bodyPr/>
                    <a:lstStyle/>
                    <a:p>
                      <a:pPr indent="0" lvl="0" marL="85090" marR="464819" rtl="0" algn="l">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Technology/  Design</a:t>
                      </a:r>
                      <a:endParaRPr sz="1400">
                        <a:latin typeface="Times New Roman"/>
                        <a:ea typeface="Times New Roman"/>
                        <a:cs typeface="Times New Roman"/>
                        <a:sym typeface="Times New Roman"/>
                      </a:endParaRPr>
                    </a:p>
                  </a:txBody>
                  <a:tcPr marT="2160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c>
                  <a:txBody>
                    <a:bodyPr/>
                    <a:lstStyle/>
                    <a:p>
                      <a:pPr indent="0" lvl="0" marL="85090" marR="474980" rtl="0" algn="l">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Results shared by  author</a:t>
                      </a:r>
                      <a:endParaRPr sz="1400">
                        <a:latin typeface="Times New Roman"/>
                        <a:ea typeface="Times New Roman"/>
                        <a:cs typeface="Times New Roman"/>
                        <a:sym typeface="Times New Roman"/>
                      </a:endParaRPr>
                    </a:p>
                  </a:txBody>
                  <a:tcPr marT="2160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c>
                  <a:txBody>
                    <a:bodyPr/>
                    <a:lstStyle/>
                    <a:p>
                      <a:pPr indent="0" lvl="0" marL="85090" marR="0" rtl="0" algn="l">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What you infer</a:t>
                      </a:r>
                      <a:endParaRPr sz="1400">
                        <a:latin typeface="Times New Roman"/>
                        <a:ea typeface="Times New Roman"/>
                        <a:cs typeface="Times New Roman"/>
                        <a:sym typeface="Times New Roman"/>
                      </a:endParaRPr>
                    </a:p>
                  </a:txBody>
                  <a:tcPr marT="2160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r>
              <a:tr h="1626125">
                <a:tc>
                  <a:txBody>
                    <a:bodyPr/>
                    <a:lstStyle/>
                    <a:p>
                      <a:pPr indent="0" lvl="0" marL="85090" marR="0" rtl="0" algn="l">
                        <a:lnSpc>
                          <a:spcPct val="100000"/>
                        </a:lnSpc>
                        <a:spcBef>
                          <a:spcPts val="0"/>
                        </a:spcBef>
                        <a:spcAft>
                          <a:spcPts val="0"/>
                        </a:spcAft>
                        <a:buNone/>
                      </a:pPr>
                      <a:r>
                        <a:rPr lang="en-US" sz="1100">
                          <a:latin typeface="Times New Roman"/>
                          <a:ea typeface="Times New Roman"/>
                          <a:cs typeface="Times New Roman"/>
                          <a:sym typeface="Times New Roman"/>
                        </a:rPr>
                        <a:t>1.)</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c>
                  <a:txBody>
                    <a:bodyPr/>
                    <a:lstStyle/>
                    <a:p>
                      <a:pPr indent="0" lvl="0" marL="85090" marR="79375" rtl="0" algn="just">
                        <a:lnSpc>
                          <a:spcPct val="100000"/>
                        </a:lnSpc>
                        <a:spcBef>
                          <a:spcPts val="0"/>
                        </a:spcBef>
                        <a:spcAft>
                          <a:spcPts val="0"/>
                        </a:spcAft>
                        <a:buNone/>
                      </a:pPr>
                      <a:r>
                        <a:rPr lang="en-US" sz="1100">
                          <a:latin typeface="Times New Roman"/>
                          <a:ea typeface="Times New Roman"/>
                          <a:cs typeface="Times New Roman"/>
                          <a:sym typeface="Times New Roman"/>
                        </a:rPr>
                        <a:t>Yongfei	Guo,1Zeshu  Zhang,1and		Hangfei  Yuan1</a:t>
                      </a:r>
                      <a:endParaRPr sz="1100">
                        <a:latin typeface="Times New Roman"/>
                        <a:ea typeface="Times New Roman"/>
                        <a:cs typeface="Times New Roman"/>
                        <a:sym typeface="Times New Roman"/>
                      </a:endParaRPr>
                    </a:p>
                    <a:p>
                      <a:pPr indent="0" lvl="0" marL="0" marR="0" rtl="0" algn="l">
                        <a:lnSpc>
                          <a:spcPct val="100000"/>
                        </a:lnSpc>
                        <a:spcBef>
                          <a:spcPts val="55"/>
                        </a:spcBef>
                        <a:spcAft>
                          <a:spcPts val="0"/>
                        </a:spcAft>
                        <a:buNone/>
                      </a:pPr>
                      <a:r>
                        <a:t/>
                      </a:r>
                      <a:endParaRPr sz="1100">
                        <a:latin typeface="Times New Roman"/>
                        <a:ea typeface="Times New Roman"/>
                        <a:cs typeface="Times New Roman"/>
                        <a:sym typeface="Times New Roman"/>
                      </a:endParaRPr>
                    </a:p>
                    <a:p>
                      <a:pPr indent="0" lvl="0" marL="85090" marR="77470" rtl="0" algn="just">
                        <a:lnSpc>
                          <a:spcPct val="100000"/>
                        </a:lnSpc>
                        <a:spcBef>
                          <a:spcPts val="0"/>
                        </a:spcBef>
                        <a:spcAft>
                          <a:spcPts val="0"/>
                        </a:spcAft>
                        <a:buNone/>
                      </a:pPr>
                      <a:r>
                        <a:rPr lang="en-US" sz="1100">
                          <a:latin typeface="Times New Roman"/>
                          <a:ea typeface="Times New Roman"/>
                          <a:cs typeface="Times New Roman"/>
                          <a:sym typeface="Times New Roman"/>
                        </a:rPr>
                        <a:t>Single Remote Sensing  Multispectral	Image  Dehazing Based on a  Learning Framework</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c>
                  <a:txBody>
                    <a:bodyPr/>
                    <a:lstStyle/>
                    <a:p>
                      <a:pPr indent="0" lvl="0" marL="85090" marR="0" rtl="0" algn="l">
                        <a:lnSpc>
                          <a:spcPct val="100000"/>
                        </a:lnSpc>
                        <a:spcBef>
                          <a:spcPts val="0"/>
                        </a:spcBef>
                        <a:spcAft>
                          <a:spcPts val="0"/>
                        </a:spcAft>
                        <a:buNone/>
                      </a:pPr>
                      <a:r>
                        <a:rPr lang="en-US" sz="1100">
                          <a:latin typeface="Times New Roman"/>
                          <a:ea typeface="Times New Roman"/>
                          <a:cs typeface="Times New Roman"/>
                          <a:sym typeface="Times New Roman"/>
                        </a:rPr>
                        <a:t>Hindawi journal</a:t>
                      </a:r>
                      <a:endParaRPr sz="1100">
                        <a:latin typeface="Times New Roman"/>
                        <a:ea typeface="Times New Roman"/>
                        <a:cs typeface="Times New Roman"/>
                        <a:sym typeface="Times New Roman"/>
                      </a:endParaRPr>
                    </a:p>
                    <a:p>
                      <a:pPr indent="0" lvl="0" marL="0" marR="0" rtl="0" algn="l">
                        <a:lnSpc>
                          <a:spcPct val="100000"/>
                        </a:lnSpc>
                        <a:spcBef>
                          <a:spcPts val="55"/>
                        </a:spcBef>
                        <a:spcAft>
                          <a:spcPts val="0"/>
                        </a:spcAft>
                        <a:buNone/>
                      </a:pPr>
                      <a:r>
                        <a:t/>
                      </a:r>
                      <a:endParaRPr sz="1100">
                        <a:latin typeface="Times New Roman"/>
                        <a:ea typeface="Times New Roman"/>
                        <a:cs typeface="Times New Roman"/>
                        <a:sym typeface="Times New Roman"/>
                      </a:endParaRPr>
                    </a:p>
                    <a:p>
                      <a:pPr indent="0" lvl="0" marL="85090" marR="0" rtl="0" algn="l">
                        <a:lnSpc>
                          <a:spcPct val="100000"/>
                        </a:lnSpc>
                        <a:spcBef>
                          <a:spcPts val="0"/>
                        </a:spcBef>
                        <a:spcAft>
                          <a:spcPts val="0"/>
                        </a:spcAft>
                        <a:buNone/>
                      </a:pPr>
                      <a:r>
                        <a:rPr lang="en-US" sz="1100">
                          <a:latin typeface="Times New Roman"/>
                          <a:ea typeface="Times New Roman"/>
                          <a:cs typeface="Times New Roman"/>
                          <a:sym typeface="Times New Roman"/>
                        </a:rPr>
                        <a:t>2019</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c>
                  <a:txBody>
                    <a:bodyPr/>
                    <a:lstStyle/>
                    <a:p>
                      <a:pPr indent="0" lvl="0" marL="85090" marR="76835" rtl="0" algn="just">
                        <a:lnSpc>
                          <a:spcPct val="100000"/>
                        </a:lnSpc>
                        <a:spcBef>
                          <a:spcPts val="0"/>
                        </a:spcBef>
                        <a:spcAft>
                          <a:spcPts val="0"/>
                        </a:spcAft>
                        <a:buNone/>
                      </a:pPr>
                      <a:r>
                        <a:rPr lang="en-US" sz="1100">
                          <a:latin typeface="Times New Roman"/>
                          <a:ea typeface="Times New Roman"/>
                          <a:cs typeface="Times New Roman"/>
                          <a:sym typeface="Times New Roman"/>
                        </a:rPr>
                        <a:t>The processing of  single hazy image has  a significant progress  in Some methods  based on polarization  have been developed  in      which	the  development of deep  learning,</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c>
                  <a:txBody>
                    <a:bodyPr/>
                    <a:lstStyle/>
                    <a:p>
                      <a:pPr indent="0" lvl="0" marL="85090" marR="78105" rtl="0" algn="just">
                        <a:lnSpc>
                          <a:spcPct val="100000"/>
                        </a:lnSpc>
                        <a:spcBef>
                          <a:spcPts val="0"/>
                        </a:spcBef>
                        <a:spcAft>
                          <a:spcPts val="0"/>
                        </a:spcAft>
                        <a:buNone/>
                      </a:pPr>
                      <a:r>
                        <a:rPr lang="en-US" sz="1100">
                          <a:latin typeface="Times New Roman"/>
                          <a:ea typeface="Times New Roman"/>
                          <a:cs typeface="Times New Roman"/>
                          <a:sym typeface="Times New Roman"/>
                        </a:rPr>
                        <a:t>indicate that compared with  the state-of-the art methods,  our proposed dehazing method  can effectively remove haze in  each band of multispectral  images under different scenes</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c>
                  <a:txBody>
                    <a:bodyPr/>
                    <a:lstStyle/>
                    <a:p>
                      <a:pPr indent="0" lvl="0" marL="85090" marR="78105" rtl="0" algn="just">
                        <a:lnSpc>
                          <a:spcPct val="100000"/>
                        </a:lnSpc>
                        <a:spcBef>
                          <a:spcPts val="0"/>
                        </a:spcBef>
                        <a:spcAft>
                          <a:spcPts val="0"/>
                        </a:spcAft>
                        <a:buNone/>
                      </a:pPr>
                      <a:r>
                        <a:rPr lang="en-US" sz="1100">
                          <a:latin typeface="Times New Roman"/>
                          <a:ea typeface="Times New Roman"/>
                          <a:cs typeface="Times New Roman"/>
                          <a:sym typeface="Times New Roman"/>
                        </a:rPr>
                        <a:t>The proposed haze  synthesis method can  generate haze highly close  to real conditions, using  which to train the dehazing  network.</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r>
              <a:tr h="1777050">
                <a:tc>
                  <a:txBody>
                    <a:bodyPr/>
                    <a:lstStyle/>
                    <a:p>
                      <a:pPr indent="0" lvl="0" marL="85090" marR="0" rtl="0" algn="l">
                        <a:lnSpc>
                          <a:spcPct val="100000"/>
                        </a:lnSpc>
                        <a:spcBef>
                          <a:spcPts val="0"/>
                        </a:spcBef>
                        <a:spcAft>
                          <a:spcPts val="0"/>
                        </a:spcAft>
                        <a:buNone/>
                      </a:pPr>
                      <a:r>
                        <a:rPr lang="en-US" sz="1100">
                          <a:latin typeface="Times New Roman"/>
                          <a:ea typeface="Times New Roman"/>
                          <a:cs typeface="Times New Roman"/>
                          <a:sym typeface="Times New Roman"/>
                        </a:rPr>
                        <a:t>2.)</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c>
                  <a:txBody>
                    <a:bodyPr/>
                    <a:lstStyle/>
                    <a:p>
                      <a:pPr indent="0" lvl="0" marL="85090" marR="77470" rtl="0" algn="just">
                        <a:lnSpc>
                          <a:spcPct val="100000"/>
                        </a:lnSpc>
                        <a:spcBef>
                          <a:spcPts val="0"/>
                        </a:spcBef>
                        <a:spcAft>
                          <a:spcPts val="0"/>
                        </a:spcAft>
                        <a:buNone/>
                      </a:pPr>
                      <a:r>
                        <a:rPr lang="en-US" sz="1100">
                          <a:latin typeface="Times New Roman"/>
                          <a:ea typeface="Times New Roman"/>
                          <a:cs typeface="Times New Roman"/>
                          <a:sym typeface="Times New Roman"/>
                        </a:rPr>
                        <a:t>K. Mounika, N. Harika  Reddy, Kalagasahitya,</a:t>
                      </a:r>
                      <a:endParaRPr sz="1100">
                        <a:latin typeface="Times New Roman"/>
                        <a:ea typeface="Times New Roman"/>
                        <a:cs typeface="Times New Roman"/>
                        <a:sym typeface="Times New Roman"/>
                      </a:endParaRPr>
                    </a:p>
                    <a:p>
                      <a:pPr indent="0" lvl="0" marL="85090" marR="92710" rtl="0" algn="just">
                        <a:lnSpc>
                          <a:spcPct val="100000"/>
                        </a:lnSpc>
                        <a:spcBef>
                          <a:spcPts val="0"/>
                        </a:spcBef>
                        <a:spcAft>
                          <a:spcPts val="0"/>
                        </a:spcAft>
                        <a:buNone/>
                      </a:pPr>
                      <a:r>
                        <a:rPr lang="en-US" sz="1100">
                          <a:latin typeface="Times New Roman"/>
                          <a:ea typeface="Times New Roman"/>
                          <a:cs typeface="Times New Roman"/>
                          <a:sym typeface="Times New Roman"/>
                        </a:rPr>
                        <a:t>K.V. Alekhya, Karaka  Jyoshna, P.Sai Gayathri, K  SatyaPriya</a:t>
                      </a:r>
                      <a:endParaRPr sz="1100">
                        <a:latin typeface="Times New Roman"/>
                        <a:ea typeface="Times New Roman"/>
                        <a:cs typeface="Times New Roman"/>
                        <a:sym typeface="Times New Roman"/>
                      </a:endParaRPr>
                    </a:p>
                    <a:p>
                      <a:pPr indent="0" lvl="0" marL="0" marR="0" rtl="0" algn="l">
                        <a:lnSpc>
                          <a:spcPct val="100000"/>
                        </a:lnSpc>
                        <a:spcBef>
                          <a:spcPts val="55"/>
                        </a:spcBef>
                        <a:spcAft>
                          <a:spcPts val="0"/>
                        </a:spcAft>
                        <a:buNone/>
                      </a:pPr>
                      <a:r>
                        <a:t/>
                      </a:r>
                      <a:endParaRPr sz="1100">
                        <a:latin typeface="Times New Roman"/>
                        <a:ea typeface="Times New Roman"/>
                        <a:cs typeface="Times New Roman"/>
                        <a:sym typeface="Times New Roman"/>
                      </a:endParaRPr>
                    </a:p>
                    <a:p>
                      <a:pPr indent="0" lvl="0" marL="85090" marR="77470" rtl="0" algn="l">
                        <a:lnSpc>
                          <a:spcPct val="100000"/>
                        </a:lnSpc>
                        <a:spcBef>
                          <a:spcPts val="0"/>
                        </a:spcBef>
                        <a:spcAft>
                          <a:spcPts val="0"/>
                        </a:spcAft>
                        <a:buNone/>
                      </a:pPr>
                      <a:r>
                        <a:rPr lang="en-US" sz="1100">
                          <a:latin typeface="Times New Roman"/>
                          <a:ea typeface="Times New Roman"/>
                          <a:cs typeface="Times New Roman"/>
                          <a:sym typeface="Times New Roman"/>
                        </a:rPr>
                        <a:t>DEHAZING		FOR  MULTISPECTRAL  REMOTE	SENSING  IMAGES</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c>
                  <a:txBody>
                    <a:bodyPr/>
                    <a:lstStyle/>
                    <a:p>
                      <a:pPr indent="0" lvl="0" marL="85090" marR="77470" rtl="0" algn="l">
                        <a:lnSpc>
                          <a:spcPct val="100000"/>
                        </a:lnSpc>
                        <a:spcBef>
                          <a:spcPts val="0"/>
                        </a:spcBef>
                        <a:spcAft>
                          <a:spcPts val="0"/>
                        </a:spcAft>
                        <a:buNone/>
                      </a:pPr>
                      <a:r>
                        <a:rPr lang="en-US" sz="1100">
                          <a:latin typeface="Times New Roman"/>
                          <a:ea typeface="Times New Roman"/>
                          <a:cs typeface="Times New Roman"/>
                          <a:sym typeface="Times New Roman"/>
                        </a:rPr>
                        <a:t>International  Research	Journal  of	Modernization  in		Engineering  Technology		And  Science</a:t>
                      </a:r>
                      <a:endParaRPr sz="1100">
                        <a:latin typeface="Times New Roman"/>
                        <a:ea typeface="Times New Roman"/>
                        <a:cs typeface="Times New Roman"/>
                        <a:sym typeface="Times New Roman"/>
                      </a:endParaRPr>
                    </a:p>
                    <a:p>
                      <a:pPr indent="0" lvl="0" marL="0" marR="0" rtl="0" algn="l">
                        <a:lnSpc>
                          <a:spcPct val="100000"/>
                        </a:lnSpc>
                        <a:spcBef>
                          <a:spcPts val="55"/>
                        </a:spcBef>
                        <a:spcAft>
                          <a:spcPts val="0"/>
                        </a:spcAft>
                        <a:buNone/>
                      </a:pPr>
                      <a:r>
                        <a:t/>
                      </a:r>
                      <a:endParaRPr sz="1100">
                        <a:latin typeface="Times New Roman"/>
                        <a:ea typeface="Times New Roman"/>
                        <a:cs typeface="Times New Roman"/>
                        <a:sym typeface="Times New Roman"/>
                      </a:endParaRPr>
                    </a:p>
                    <a:p>
                      <a:pPr indent="0" lvl="0" marL="85090" marR="0" rtl="0" algn="l">
                        <a:lnSpc>
                          <a:spcPct val="100000"/>
                        </a:lnSpc>
                        <a:spcBef>
                          <a:spcPts val="0"/>
                        </a:spcBef>
                        <a:spcAft>
                          <a:spcPts val="0"/>
                        </a:spcAft>
                        <a:buNone/>
                      </a:pPr>
                      <a:r>
                        <a:rPr lang="en-US" sz="1100">
                          <a:latin typeface="Times New Roman"/>
                          <a:ea typeface="Times New Roman"/>
                          <a:cs typeface="Times New Roman"/>
                          <a:sym typeface="Times New Roman"/>
                        </a:rPr>
                        <a:t>2019</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c>
                  <a:txBody>
                    <a:bodyPr/>
                    <a:lstStyle/>
                    <a:p>
                      <a:pPr indent="0" lvl="0" marL="85090" marR="80010" rtl="0" algn="l">
                        <a:lnSpc>
                          <a:spcPct val="100000"/>
                        </a:lnSpc>
                        <a:spcBef>
                          <a:spcPts val="0"/>
                        </a:spcBef>
                        <a:spcAft>
                          <a:spcPts val="0"/>
                        </a:spcAft>
                        <a:buNone/>
                      </a:pPr>
                      <a:r>
                        <a:rPr lang="en-US" sz="1100">
                          <a:latin typeface="Times New Roman"/>
                          <a:ea typeface="Times New Roman"/>
                          <a:cs typeface="Times New Roman"/>
                          <a:sym typeface="Times New Roman"/>
                        </a:rPr>
                        <a:t>The hazy image and its  corresponding  transmission	 map		is  detected	effectively  based on learning the  coefficients		of	the  linear model.</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c>
                  <a:txBody>
                    <a:bodyPr/>
                    <a:lstStyle/>
                    <a:p>
                      <a:pPr indent="0" lvl="0" marL="85090" marR="79375" rtl="0" algn="just">
                        <a:lnSpc>
                          <a:spcPct val="100000"/>
                        </a:lnSpc>
                        <a:spcBef>
                          <a:spcPts val="0"/>
                        </a:spcBef>
                        <a:spcAft>
                          <a:spcPts val="0"/>
                        </a:spcAft>
                        <a:buNone/>
                      </a:pPr>
                      <a:r>
                        <a:rPr lang="en-US" sz="1100">
                          <a:latin typeface="Times New Roman"/>
                          <a:ea typeface="Times New Roman"/>
                          <a:cs typeface="Times New Roman"/>
                          <a:sym typeface="Times New Roman"/>
                        </a:rPr>
                        <a:t>A linear regression model with  multiple variables is  established and the gradient  descent method is applied to  the coefficients of the linear  model. Then a hazy image  accurate transmission map is  obtained.</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c>
                  <a:txBody>
                    <a:bodyPr/>
                    <a:lstStyle/>
                    <a:p>
                      <a:pPr indent="0" lvl="0" marL="85090" marR="77470" rtl="0" algn="just">
                        <a:lnSpc>
                          <a:spcPct val="100000"/>
                        </a:lnSpc>
                        <a:spcBef>
                          <a:spcPts val="0"/>
                        </a:spcBef>
                        <a:spcAft>
                          <a:spcPts val="0"/>
                        </a:spcAft>
                        <a:buNone/>
                      </a:pPr>
                      <a:r>
                        <a:rPr lang="en-US" sz="1100">
                          <a:latin typeface="Times New Roman"/>
                          <a:ea typeface="Times New Roman"/>
                          <a:cs typeface="Times New Roman"/>
                          <a:sym typeface="Times New Roman"/>
                        </a:rPr>
                        <a:t>The proposed method can  recover a haze-free remote  sensing image with good  visual effect and high  quality.</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r>
            </a:tbl>
          </a:graphicData>
        </a:graphic>
      </p:graphicFrame>
      <p:sp>
        <p:nvSpPr>
          <p:cNvPr id="285" name="Google Shape;285;p23"/>
          <p:cNvSpPr txBox="1"/>
          <p:nvPr>
            <p:ph type="title"/>
          </p:nvPr>
        </p:nvSpPr>
        <p:spPr>
          <a:xfrm>
            <a:off x="2277111" y="71352"/>
            <a:ext cx="4419600" cy="510396"/>
          </a:xfrm>
          <a:prstGeom prst="rect">
            <a:avLst/>
          </a:prstGeom>
          <a:noFill/>
          <a:ln>
            <a:noFill/>
          </a:ln>
        </p:spPr>
        <p:txBody>
          <a:bodyPr anchorCtr="0" anchor="ctr" bIns="0" lIns="0" spcFirstLastPara="1" rIns="0" wrap="square" tIns="17775">
            <a:spAutoFit/>
          </a:bodyPr>
          <a:lstStyle/>
          <a:p>
            <a:pPr indent="0" lvl="0" marL="12700" rtl="0" algn="ctr">
              <a:lnSpc>
                <a:spcPct val="100000"/>
              </a:lnSpc>
              <a:spcBef>
                <a:spcPts val="0"/>
              </a:spcBef>
              <a:spcAft>
                <a:spcPts val="0"/>
              </a:spcAft>
              <a:buClr>
                <a:srgbClr val="FF0000"/>
              </a:buClr>
              <a:buSzPts val="3200"/>
              <a:buFont typeface="Calibri"/>
              <a:buNone/>
            </a:pPr>
            <a:r>
              <a:rPr b="1" lang="en-US" sz="3200">
                <a:solidFill>
                  <a:srgbClr val="FF0000"/>
                </a:solidFill>
              </a:rPr>
              <a:t>State of the Art-work</a:t>
            </a:r>
            <a:endParaRPr/>
          </a:p>
        </p:txBody>
      </p:sp>
      <p:pic>
        <p:nvPicPr>
          <p:cNvPr descr="Chevron arrows" id="286" name="Google Shape;286;p23"/>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pic>
        <p:nvPicPr>
          <p:cNvPr descr="Black And Grey Abstract Wallpapers - Wallpaper Cave" id="291" name="Google Shape;291;p24"/>
          <p:cNvPicPr preferRelativeResize="0"/>
          <p:nvPr/>
        </p:nvPicPr>
        <p:blipFill rotWithShape="1">
          <a:blip r:embed="rId3">
            <a:alphaModFix/>
          </a:blip>
          <a:srcRect b="0" l="0" r="0" t="0"/>
          <a:stretch/>
        </p:blipFill>
        <p:spPr>
          <a:xfrm>
            <a:off x="0" y="0"/>
            <a:ext cx="9144000" cy="5143500"/>
          </a:xfrm>
          <a:prstGeom prst="rect">
            <a:avLst/>
          </a:prstGeom>
          <a:noFill/>
          <a:ln>
            <a:noFill/>
          </a:ln>
        </p:spPr>
      </p:pic>
      <p:graphicFrame>
        <p:nvGraphicFramePr>
          <p:cNvPr id="292" name="Google Shape;292;p24"/>
          <p:cNvGraphicFramePr/>
          <p:nvPr/>
        </p:nvGraphicFramePr>
        <p:xfrm>
          <a:off x="187008" y="352355"/>
          <a:ext cx="3000000" cy="3000000"/>
        </p:xfrm>
        <a:graphic>
          <a:graphicData uri="http://schemas.openxmlformats.org/drawingml/2006/table">
            <a:tbl>
              <a:tblPr bandRow="1" firstRow="1">
                <a:noFill/>
                <a:tableStyleId>{8271B075-14DB-4384-BD84-4C02E199BE00}</a:tableStyleId>
              </a:tblPr>
              <a:tblGrid>
                <a:gridCol w="575950"/>
                <a:gridCol w="1713225"/>
                <a:gridCol w="1191900"/>
                <a:gridCol w="1564650"/>
                <a:gridCol w="1936750"/>
                <a:gridCol w="1787525"/>
              </a:tblGrid>
              <a:tr h="840350">
                <a:tc>
                  <a:txBody>
                    <a:bodyPr/>
                    <a:lstStyle/>
                    <a:p>
                      <a:pPr indent="0" lvl="0" marL="85090" marR="92075" rtl="0" algn="l">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SL.N  O</a:t>
                      </a:r>
                      <a:endParaRPr sz="1400">
                        <a:latin typeface="Times New Roman"/>
                        <a:ea typeface="Times New Roman"/>
                        <a:cs typeface="Times New Roman"/>
                        <a:sym typeface="Times New Roman"/>
                      </a:endParaRPr>
                    </a:p>
                  </a:txBody>
                  <a:tcPr marT="209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c>
                  <a:txBody>
                    <a:bodyPr/>
                    <a:lstStyle/>
                    <a:p>
                      <a:pPr indent="0" lvl="0" marL="85090" marR="403860" rtl="0" algn="l">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Author’s Name/  Paper Title</a:t>
                      </a:r>
                      <a:endParaRPr sz="1400">
                        <a:latin typeface="Times New Roman"/>
                        <a:ea typeface="Times New Roman"/>
                        <a:cs typeface="Times New Roman"/>
                        <a:sym typeface="Times New Roman"/>
                      </a:endParaRPr>
                    </a:p>
                  </a:txBody>
                  <a:tcPr marT="209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c>
                  <a:txBody>
                    <a:bodyPr/>
                    <a:lstStyle/>
                    <a:p>
                      <a:pPr indent="0" lvl="0" marL="85725" marR="95250" rtl="0" algn="just">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Conference/J  ournal Name  and year</a:t>
                      </a:r>
                      <a:endParaRPr sz="1400">
                        <a:latin typeface="Times New Roman"/>
                        <a:ea typeface="Times New Roman"/>
                        <a:cs typeface="Times New Roman"/>
                        <a:sym typeface="Times New Roman"/>
                      </a:endParaRPr>
                    </a:p>
                  </a:txBody>
                  <a:tcPr marT="209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c>
                  <a:txBody>
                    <a:bodyPr/>
                    <a:lstStyle/>
                    <a:p>
                      <a:pPr indent="0" lvl="0" marL="85090" marR="561340" rtl="0" algn="l">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Technology/  Design</a:t>
                      </a:r>
                      <a:endParaRPr sz="1400">
                        <a:latin typeface="Times New Roman"/>
                        <a:ea typeface="Times New Roman"/>
                        <a:cs typeface="Times New Roman"/>
                        <a:sym typeface="Times New Roman"/>
                      </a:endParaRPr>
                    </a:p>
                  </a:txBody>
                  <a:tcPr marT="209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c>
                  <a:txBody>
                    <a:bodyPr/>
                    <a:lstStyle/>
                    <a:p>
                      <a:pPr indent="0" lvl="0" marL="85090" marR="504190" rtl="0" algn="l">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Results shared by  author</a:t>
                      </a:r>
                      <a:endParaRPr sz="1400">
                        <a:latin typeface="Times New Roman"/>
                        <a:ea typeface="Times New Roman"/>
                        <a:cs typeface="Times New Roman"/>
                        <a:sym typeface="Times New Roman"/>
                      </a:endParaRPr>
                    </a:p>
                  </a:txBody>
                  <a:tcPr marT="209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c>
                  <a:txBody>
                    <a:bodyPr/>
                    <a:lstStyle/>
                    <a:p>
                      <a:pPr indent="0" lvl="0" marL="85090" marR="0" rtl="0" algn="l">
                        <a:lnSpc>
                          <a:spcPct val="100000"/>
                        </a:lnSpc>
                        <a:spcBef>
                          <a:spcPts val="0"/>
                        </a:spcBef>
                        <a:spcAft>
                          <a:spcPts val="0"/>
                        </a:spcAft>
                        <a:buNone/>
                      </a:pPr>
                      <a:r>
                        <a:rPr b="1" lang="en-US" sz="1400">
                          <a:solidFill>
                            <a:srgbClr val="FFFFFF"/>
                          </a:solidFill>
                          <a:latin typeface="Times New Roman"/>
                          <a:ea typeface="Times New Roman"/>
                          <a:cs typeface="Times New Roman"/>
                          <a:sym typeface="Times New Roman"/>
                        </a:rPr>
                        <a:t>What you infer</a:t>
                      </a:r>
                      <a:endParaRPr sz="1400">
                        <a:latin typeface="Times New Roman"/>
                        <a:ea typeface="Times New Roman"/>
                        <a:cs typeface="Times New Roman"/>
                        <a:sym typeface="Times New Roman"/>
                      </a:endParaRPr>
                    </a:p>
                  </a:txBody>
                  <a:tcPr marT="209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9E8350"/>
                    </a:solidFill>
                  </a:tcPr>
                </a:tc>
              </a:tr>
              <a:tr h="1723825">
                <a:tc>
                  <a:txBody>
                    <a:bodyPr/>
                    <a:lstStyle/>
                    <a:p>
                      <a:pPr indent="0" lvl="0" marL="85090" marR="0" rtl="0" algn="l">
                        <a:lnSpc>
                          <a:spcPct val="100000"/>
                        </a:lnSpc>
                        <a:spcBef>
                          <a:spcPts val="0"/>
                        </a:spcBef>
                        <a:spcAft>
                          <a:spcPts val="0"/>
                        </a:spcAft>
                        <a:buNone/>
                      </a:pPr>
                      <a:r>
                        <a:rPr lang="en-US" sz="1100">
                          <a:latin typeface="Times New Roman"/>
                          <a:ea typeface="Times New Roman"/>
                          <a:cs typeface="Times New Roman"/>
                          <a:sym typeface="Times New Roman"/>
                        </a:rPr>
                        <a:t>3.)</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c>
                  <a:txBody>
                    <a:bodyPr/>
                    <a:lstStyle/>
                    <a:p>
                      <a:pPr indent="0" lvl="0" marL="85090" marR="89535" rtl="0" algn="just">
                        <a:lnSpc>
                          <a:spcPct val="100000"/>
                        </a:lnSpc>
                        <a:spcBef>
                          <a:spcPts val="0"/>
                        </a:spcBef>
                        <a:spcAft>
                          <a:spcPts val="0"/>
                        </a:spcAft>
                        <a:buNone/>
                      </a:pPr>
                      <a:r>
                        <a:rPr lang="en-US" sz="1100">
                          <a:latin typeface="Times New Roman"/>
                          <a:ea typeface="Times New Roman"/>
                          <a:cs typeface="Times New Roman"/>
                          <a:sym typeface="Times New Roman"/>
                        </a:rPr>
                        <a:t>Ravi Raj Choudhary, K K  Jisnua, Gaurav Meenaa</a:t>
                      </a:r>
                      <a:endParaRPr sz="1100">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t/>
                      </a:r>
                      <a:endParaRPr sz="1200">
                        <a:latin typeface="Times New Roman"/>
                        <a:ea typeface="Times New Roman"/>
                        <a:cs typeface="Times New Roman"/>
                        <a:sym typeface="Times New Roman"/>
                      </a:endParaRPr>
                    </a:p>
                    <a:p>
                      <a:pPr indent="0" lvl="0" marL="0" marR="0" rtl="0" algn="l">
                        <a:lnSpc>
                          <a:spcPct val="100000"/>
                        </a:lnSpc>
                        <a:spcBef>
                          <a:spcPts val="50"/>
                        </a:spcBef>
                        <a:spcAft>
                          <a:spcPts val="0"/>
                        </a:spcAft>
                        <a:buNone/>
                      </a:pPr>
                      <a:r>
                        <a:t/>
                      </a:r>
                      <a:endParaRPr sz="1050">
                        <a:latin typeface="Times New Roman"/>
                        <a:ea typeface="Times New Roman"/>
                        <a:cs typeface="Times New Roman"/>
                        <a:sym typeface="Times New Roman"/>
                      </a:endParaRPr>
                    </a:p>
                    <a:p>
                      <a:pPr indent="0" lvl="0" marL="85090" marR="77470" rtl="0" algn="just">
                        <a:lnSpc>
                          <a:spcPct val="100000"/>
                        </a:lnSpc>
                        <a:spcBef>
                          <a:spcPts val="0"/>
                        </a:spcBef>
                        <a:spcAft>
                          <a:spcPts val="0"/>
                        </a:spcAft>
                        <a:buNone/>
                      </a:pPr>
                      <a:r>
                        <a:rPr lang="en-US" sz="1100">
                          <a:latin typeface="Times New Roman"/>
                          <a:ea typeface="Times New Roman"/>
                          <a:cs typeface="Times New Roman"/>
                          <a:sym typeface="Times New Roman"/>
                        </a:rPr>
                        <a:t>Image DeHazing Using  Deep	Learning  Techniquesa</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c>
                  <a:txBody>
                    <a:bodyPr/>
                    <a:lstStyle/>
                    <a:p>
                      <a:pPr indent="0" lvl="0" marL="85725" marR="78105" rtl="0" algn="l">
                        <a:lnSpc>
                          <a:spcPct val="100000"/>
                        </a:lnSpc>
                        <a:spcBef>
                          <a:spcPts val="0"/>
                        </a:spcBef>
                        <a:spcAft>
                          <a:spcPts val="0"/>
                        </a:spcAft>
                        <a:buNone/>
                      </a:pPr>
                      <a:r>
                        <a:rPr lang="en-US" sz="1100">
                          <a:latin typeface="Times New Roman"/>
                          <a:ea typeface="Times New Roman"/>
                          <a:cs typeface="Times New Roman"/>
                          <a:sym typeface="Times New Roman"/>
                        </a:rPr>
                        <a:t>International  Conference		on  Computational  Intelligence	and  Data	Science  (ICCIDS 2019)</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c>
                  <a:txBody>
                    <a:bodyPr/>
                    <a:lstStyle/>
                    <a:p>
                      <a:pPr indent="0" lvl="0" marL="85090" marR="78740" rtl="0" algn="just">
                        <a:lnSpc>
                          <a:spcPct val="100000"/>
                        </a:lnSpc>
                        <a:spcBef>
                          <a:spcPts val="0"/>
                        </a:spcBef>
                        <a:spcAft>
                          <a:spcPts val="0"/>
                        </a:spcAft>
                        <a:buNone/>
                      </a:pPr>
                      <a:r>
                        <a:rPr lang="en-US" sz="1100">
                          <a:latin typeface="Times New Roman"/>
                          <a:ea typeface="Times New Roman"/>
                          <a:cs typeface="Times New Roman"/>
                          <a:sym typeface="Times New Roman"/>
                        </a:rPr>
                        <a:t>Using Computer vision,  Convolutionary neural  network to create a  model to achieve  dehazed image</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c>
                  <a:txBody>
                    <a:bodyPr/>
                    <a:lstStyle/>
                    <a:p>
                      <a:pPr indent="0" lvl="0" marL="85090" marR="78105" rtl="0" algn="just">
                        <a:lnSpc>
                          <a:spcPct val="100000"/>
                        </a:lnSpc>
                        <a:spcBef>
                          <a:spcPts val="0"/>
                        </a:spcBef>
                        <a:spcAft>
                          <a:spcPts val="0"/>
                        </a:spcAft>
                        <a:buNone/>
                      </a:pPr>
                      <a:r>
                        <a:rPr lang="en-US" sz="1100">
                          <a:latin typeface="Times New Roman"/>
                          <a:ea typeface="Times New Roman"/>
                          <a:cs typeface="Times New Roman"/>
                          <a:sym typeface="Times New Roman"/>
                        </a:rPr>
                        <a:t>This paper present a  deep-learning approach that  generates haze free images  without	any	human  intervention.</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c>
                  <a:txBody>
                    <a:bodyPr/>
                    <a:lstStyle/>
                    <a:p>
                      <a:pPr indent="0" lvl="0" marL="85090" marR="79375" rtl="0" algn="just">
                        <a:lnSpc>
                          <a:spcPct val="100000"/>
                        </a:lnSpc>
                        <a:spcBef>
                          <a:spcPts val="0"/>
                        </a:spcBef>
                        <a:spcAft>
                          <a:spcPts val="0"/>
                        </a:spcAft>
                        <a:buNone/>
                      </a:pPr>
                      <a:r>
                        <a:rPr lang="en-US" sz="1100">
                          <a:latin typeface="Times New Roman"/>
                          <a:ea typeface="Times New Roman"/>
                          <a:cs typeface="Times New Roman"/>
                          <a:sym typeface="Times New Roman"/>
                        </a:rPr>
                        <a:t>By chnaging the hyper  paratmeters in the model we  could achive more accuracy  and get more clear dehazed  image.</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FD8CF"/>
                    </a:solidFill>
                  </a:tcPr>
                </a:tc>
              </a:tr>
              <a:tr h="1874625">
                <a:tc>
                  <a:txBody>
                    <a:bodyPr/>
                    <a:lstStyle/>
                    <a:p>
                      <a:pPr indent="0" lvl="0" marL="85090" marR="0" rtl="0" algn="l">
                        <a:lnSpc>
                          <a:spcPct val="100000"/>
                        </a:lnSpc>
                        <a:spcBef>
                          <a:spcPts val="0"/>
                        </a:spcBef>
                        <a:spcAft>
                          <a:spcPts val="0"/>
                        </a:spcAft>
                        <a:buNone/>
                      </a:pPr>
                      <a:r>
                        <a:rPr lang="en-US" sz="1100">
                          <a:latin typeface="Times New Roman"/>
                          <a:ea typeface="Times New Roman"/>
                          <a:cs typeface="Times New Roman"/>
                          <a:sym typeface="Times New Roman"/>
                        </a:rPr>
                        <a:t>4.)</a:t>
                      </a:r>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c>
                  <a:txBody>
                    <a:bodyPr/>
                    <a:lstStyle/>
                    <a:p>
                      <a:pPr indent="0" lvl="0" marL="85090" marR="0" rtl="0" algn="l">
                        <a:lnSpc>
                          <a:spcPct val="100000"/>
                        </a:lnSpc>
                        <a:spcBef>
                          <a:spcPts val="0"/>
                        </a:spcBef>
                        <a:spcAft>
                          <a:spcPts val="0"/>
                        </a:spcAft>
                        <a:buNone/>
                      </a:pPr>
                      <a:r>
                        <a:rPr lang="en-US" sz="1100">
                          <a:latin typeface="Times New Roman"/>
                          <a:ea typeface="Times New Roman"/>
                          <a:cs typeface="Times New Roman"/>
                          <a:sym typeface="Times New Roman"/>
                        </a:rPr>
                        <a:t>Manjun Qin,Wei Li.</a:t>
                      </a:r>
                      <a:endParaRPr sz="1100">
                        <a:latin typeface="Times New Roman"/>
                        <a:ea typeface="Times New Roman"/>
                        <a:cs typeface="Times New Roman"/>
                        <a:sym typeface="Times New Roman"/>
                      </a:endParaRPr>
                    </a:p>
                    <a:p>
                      <a:pPr indent="0" lvl="0" marL="0" marR="0" rtl="0" algn="l">
                        <a:lnSpc>
                          <a:spcPct val="100000"/>
                        </a:lnSpc>
                        <a:spcBef>
                          <a:spcPts val="55"/>
                        </a:spcBef>
                        <a:spcAft>
                          <a:spcPts val="0"/>
                        </a:spcAft>
                        <a:buNone/>
                      </a:pPr>
                      <a:r>
                        <a:t/>
                      </a:r>
                      <a:endParaRPr sz="1100">
                        <a:latin typeface="Times New Roman"/>
                        <a:ea typeface="Times New Roman"/>
                        <a:cs typeface="Times New Roman"/>
                        <a:sym typeface="Times New Roman"/>
                      </a:endParaRPr>
                    </a:p>
                    <a:p>
                      <a:pPr indent="0" lvl="0" marL="85090" marR="77470" rtl="0" algn="l">
                        <a:lnSpc>
                          <a:spcPct val="100000"/>
                        </a:lnSpc>
                        <a:spcBef>
                          <a:spcPts val="0"/>
                        </a:spcBef>
                        <a:spcAft>
                          <a:spcPts val="0"/>
                        </a:spcAft>
                        <a:buNone/>
                      </a:pPr>
                      <a:r>
                        <a:rPr lang="en-US" sz="1100">
                          <a:latin typeface="Times New Roman"/>
                          <a:ea typeface="Times New Roman"/>
                          <a:cs typeface="Times New Roman"/>
                          <a:sym typeface="Times New Roman"/>
                        </a:rPr>
                        <a:t>Dehazing for Multispectral  Remote Sensing Images  Based on a Convolutional  Neural Network With the  Residual Architecture</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c>
                  <a:txBody>
                    <a:bodyPr/>
                    <a:lstStyle/>
                    <a:p>
                      <a:pPr indent="0" lvl="0" marL="85725" marR="0" rtl="0" algn="l">
                        <a:lnSpc>
                          <a:spcPct val="100000"/>
                        </a:lnSpc>
                        <a:spcBef>
                          <a:spcPts val="0"/>
                        </a:spcBef>
                        <a:spcAft>
                          <a:spcPts val="0"/>
                        </a:spcAft>
                        <a:buNone/>
                      </a:pPr>
                      <a:r>
                        <a:rPr lang="en-US" sz="1100">
                          <a:latin typeface="Times New Roman"/>
                          <a:ea typeface="Times New Roman"/>
                          <a:cs typeface="Times New Roman"/>
                          <a:sym typeface="Times New Roman"/>
                        </a:rPr>
                        <a:t>IEEE Xplore</a:t>
                      </a:r>
                      <a:endParaRPr sz="1100">
                        <a:latin typeface="Times New Roman"/>
                        <a:ea typeface="Times New Roman"/>
                        <a:cs typeface="Times New Roman"/>
                        <a:sym typeface="Times New Roman"/>
                      </a:endParaRPr>
                    </a:p>
                    <a:p>
                      <a:pPr indent="0" lvl="0" marL="0" marR="0" rtl="0" algn="l">
                        <a:lnSpc>
                          <a:spcPct val="100000"/>
                        </a:lnSpc>
                        <a:spcBef>
                          <a:spcPts val="55"/>
                        </a:spcBef>
                        <a:spcAft>
                          <a:spcPts val="0"/>
                        </a:spcAft>
                        <a:buNone/>
                      </a:pPr>
                      <a:r>
                        <a:t/>
                      </a:r>
                      <a:endParaRPr sz="1100">
                        <a:latin typeface="Times New Roman"/>
                        <a:ea typeface="Times New Roman"/>
                        <a:cs typeface="Times New Roman"/>
                        <a:sym typeface="Times New Roman"/>
                      </a:endParaRPr>
                    </a:p>
                    <a:p>
                      <a:pPr indent="0" lvl="0" marL="85725" marR="0" rtl="0" algn="l">
                        <a:lnSpc>
                          <a:spcPct val="100000"/>
                        </a:lnSpc>
                        <a:spcBef>
                          <a:spcPts val="0"/>
                        </a:spcBef>
                        <a:spcAft>
                          <a:spcPts val="0"/>
                        </a:spcAft>
                        <a:buNone/>
                      </a:pPr>
                      <a:r>
                        <a:rPr lang="en-US" sz="1100">
                          <a:latin typeface="Times New Roman"/>
                          <a:ea typeface="Times New Roman"/>
                          <a:cs typeface="Times New Roman"/>
                          <a:sym typeface="Times New Roman"/>
                        </a:rPr>
                        <a:t>2018</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c>
                  <a:txBody>
                    <a:bodyPr/>
                    <a:lstStyle/>
                    <a:p>
                      <a:pPr indent="0" lvl="0" marL="85090" marR="77470" rtl="0" algn="just">
                        <a:lnSpc>
                          <a:spcPct val="100000"/>
                        </a:lnSpc>
                        <a:spcBef>
                          <a:spcPts val="0"/>
                        </a:spcBef>
                        <a:spcAft>
                          <a:spcPts val="0"/>
                        </a:spcAft>
                        <a:buNone/>
                      </a:pPr>
                      <a:r>
                        <a:rPr lang="en-US" sz="1100">
                          <a:latin typeface="Times New Roman"/>
                          <a:ea typeface="Times New Roman"/>
                          <a:cs typeface="Times New Roman"/>
                          <a:sym typeface="Times New Roman"/>
                        </a:rPr>
                        <a:t>Designed Dehazing  Framework, Adaptive  Fusion, Haze Synthesis  Method</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c>
                  <a:txBody>
                    <a:bodyPr/>
                    <a:lstStyle/>
                    <a:p>
                      <a:pPr indent="0" lvl="0" marL="85090" marR="79375" rtl="0" algn="l">
                        <a:lnSpc>
                          <a:spcPct val="100000"/>
                        </a:lnSpc>
                        <a:spcBef>
                          <a:spcPts val="0"/>
                        </a:spcBef>
                        <a:spcAft>
                          <a:spcPts val="0"/>
                        </a:spcAft>
                        <a:buNone/>
                      </a:pPr>
                      <a:r>
                        <a:rPr lang="en-US" sz="1100">
                          <a:latin typeface="Times New Roman"/>
                          <a:ea typeface="Times New Roman"/>
                          <a:cs typeface="Times New Roman"/>
                          <a:sym typeface="Times New Roman"/>
                        </a:rPr>
                        <a:t>The designed network includes  two parts. One is the parallel  connection of multiple CNN  individuals	with	residual  structure.</a:t>
                      </a:r>
                      <a:endParaRPr sz="1100">
                        <a:latin typeface="Times New Roman"/>
                        <a:ea typeface="Times New Roman"/>
                        <a:cs typeface="Times New Roman"/>
                        <a:sym typeface="Times New Roman"/>
                      </a:endParaRPr>
                    </a:p>
                    <a:p>
                      <a:pPr indent="0" lvl="0" marL="85090" marR="77470" rtl="0" algn="just">
                        <a:lnSpc>
                          <a:spcPct val="100000"/>
                        </a:lnSpc>
                        <a:spcBef>
                          <a:spcPts val="0"/>
                        </a:spcBef>
                        <a:spcAft>
                          <a:spcPts val="0"/>
                        </a:spcAft>
                        <a:buNone/>
                      </a:pPr>
                      <a:r>
                        <a:rPr lang="en-US" sz="1100">
                          <a:latin typeface="Times New Roman"/>
                          <a:ea typeface="Times New Roman"/>
                          <a:cs typeface="Times New Roman"/>
                          <a:sym typeface="Times New Roman"/>
                        </a:rPr>
                        <a:t>Each individual is used to learn  a regression from the hazy  image</a:t>
                      </a:r>
                      <a:endParaRPr sz="1100">
                        <a:latin typeface="Times New Roman"/>
                        <a:ea typeface="Times New Roman"/>
                        <a:cs typeface="Times New Roman"/>
                        <a:sym typeface="Times New Roman"/>
                      </a:endParaRPr>
                    </a:p>
                    <a:p>
                      <a:pPr indent="0" lvl="0" marL="85090" marR="0" rtl="0" algn="just">
                        <a:lnSpc>
                          <a:spcPct val="100000"/>
                        </a:lnSpc>
                        <a:spcBef>
                          <a:spcPts val="0"/>
                        </a:spcBef>
                        <a:spcAft>
                          <a:spcPts val="0"/>
                        </a:spcAft>
                        <a:buNone/>
                      </a:pPr>
                      <a:r>
                        <a:rPr lang="en-US" sz="1100">
                          <a:latin typeface="Times New Roman"/>
                          <a:ea typeface="Times New Roman"/>
                          <a:cs typeface="Times New Roman"/>
                          <a:sym typeface="Times New Roman"/>
                        </a:rPr>
                        <a:t>to the clear image.</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c>
                  <a:txBody>
                    <a:bodyPr/>
                    <a:lstStyle/>
                    <a:p>
                      <a:pPr indent="0" lvl="0" marL="85090" marR="78740" rtl="0" algn="just">
                        <a:lnSpc>
                          <a:spcPct val="100000"/>
                        </a:lnSpc>
                        <a:spcBef>
                          <a:spcPts val="0"/>
                        </a:spcBef>
                        <a:spcAft>
                          <a:spcPts val="0"/>
                        </a:spcAft>
                        <a:buNone/>
                      </a:pPr>
                      <a:r>
                        <a:rPr lang="en-US" sz="1100">
                          <a:latin typeface="Times New Roman"/>
                          <a:ea typeface="Times New Roman"/>
                          <a:cs typeface="Times New Roman"/>
                          <a:sym typeface="Times New Roman"/>
                        </a:rPr>
                        <a:t>in this paper, a novel haze  removal method based on  the</a:t>
                      </a:r>
                      <a:endParaRPr sz="1100">
                        <a:latin typeface="Times New Roman"/>
                        <a:ea typeface="Times New Roman"/>
                        <a:cs typeface="Times New Roman"/>
                        <a:sym typeface="Times New Roman"/>
                      </a:endParaRPr>
                    </a:p>
                    <a:p>
                      <a:pPr indent="0" lvl="0" marL="85090" marR="78740" rtl="0" algn="just">
                        <a:lnSpc>
                          <a:spcPct val="100000"/>
                        </a:lnSpc>
                        <a:spcBef>
                          <a:spcPts val="0"/>
                        </a:spcBef>
                        <a:spcAft>
                          <a:spcPts val="0"/>
                        </a:spcAft>
                        <a:buNone/>
                      </a:pPr>
                      <a:r>
                        <a:rPr lang="en-US" sz="1100">
                          <a:latin typeface="Times New Roman"/>
                          <a:ea typeface="Times New Roman"/>
                          <a:cs typeface="Times New Roman"/>
                          <a:sym typeface="Times New Roman"/>
                        </a:rPr>
                        <a:t>deep CNN is proposed for  multispectral remote sensing  image</a:t>
                      </a:r>
                      <a:endParaRPr sz="1100">
                        <a:latin typeface="Times New Roman"/>
                        <a:ea typeface="Times New Roman"/>
                        <a:cs typeface="Times New Roman"/>
                        <a:sym typeface="Times New Roman"/>
                      </a:endParaRPr>
                    </a:p>
                  </a:txBody>
                  <a:tcPr marT="22850" marB="0" marR="0" marL="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FEBE8"/>
                    </a:solidFill>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descr="Download Abstract Black Wallpaper 1920x1080 | Wallpoper #352778" id="297" name="Google Shape;297;p25"/>
          <p:cNvPicPr preferRelativeResize="0"/>
          <p:nvPr/>
        </p:nvPicPr>
        <p:blipFill rotWithShape="1">
          <a:blip r:embed="rId3">
            <a:alphaModFix/>
          </a:blip>
          <a:srcRect b="0" l="0" r="0" t="0"/>
          <a:stretch/>
        </p:blipFill>
        <p:spPr>
          <a:xfrm>
            <a:off x="0" y="0"/>
            <a:ext cx="9144000" cy="5131444"/>
          </a:xfrm>
          <a:prstGeom prst="rect">
            <a:avLst/>
          </a:prstGeom>
          <a:noFill/>
          <a:ln>
            <a:noFill/>
          </a:ln>
        </p:spPr>
      </p:pic>
      <p:sp>
        <p:nvSpPr>
          <p:cNvPr id="298" name="Google Shape;298;p25"/>
          <p:cNvSpPr txBox="1"/>
          <p:nvPr>
            <p:ph type="title"/>
          </p:nvPr>
        </p:nvSpPr>
        <p:spPr>
          <a:xfrm>
            <a:off x="609600" y="285750"/>
            <a:ext cx="8229600" cy="960835"/>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FF0000"/>
              </a:buClr>
              <a:buSzPct val="100000"/>
              <a:buFont typeface="Calibri"/>
              <a:buNone/>
            </a:pPr>
            <a:r>
              <a:rPr b="1" lang="en-US" sz="3600">
                <a:solidFill>
                  <a:srgbClr val="FF0000"/>
                </a:solidFill>
              </a:rPr>
              <a:t>Novelty of idea &amp; Societal/ environmental impact</a:t>
            </a:r>
            <a:endParaRPr/>
          </a:p>
        </p:txBody>
      </p:sp>
      <p:sp>
        <p:nvSpPr>
          <p:cNvPr id="299" name="Google Shape;299;p25"/>
          <p:cNvSpPr txBox="1"/>
          <p:nvPr>
            <p:ph idx="1" type="body"/>
          </p:nvPr>
        </p:nvSpPr>
        <p:spPr>
          <a:xfrm>
            <a:off x="1143000" y="1428750"/>
            <a:ext cx="7312111" cy="3015382"/>
          </a:xfrm>
          <a:prstGeom prst="rect">
            <a:avLst/>
          </a:prstGeom>
          <a:noFill/>
          <a:ln>
            <a:noFill/>
          </a:ln>
        </p:spPr>
        <p:txBody>
          <a:bodyPr anchorCtr="0" anchor="t" bIns="45700" lIns="91425" spcFirstLastPara="1" rIns="91425" wrap="square" tIns="45700">
            <a:normAutofit/>
          </a:bodyPr>
          <a:lstStyle/>
          <a:p>
            <a:pPr indent="-171450" lvl="0" marL="171450" rtl="0" algn="l">
              <a:lnSpc>
                <a:spcPct val="90000"/>
              </a:lnSpc>
              <a:spcBef>
                <a:spcPts val="0"/>
              </a:spcBef>
              <a:spcAft>
                <a:spcPts val="0"/>
              </a:spcAft>
              <a:buClr>
                <a:schemeClr val="lt1"/>
              </a:buClr>
              <a:buSzPts val="2000"/>
              <a:buChar char="•"/>
            </a:pPr>
            <a:r>
              <a:rPr lang="en-US" sz="2000">
                <a:solidFill>
                  <a:schemeClr val="lt1"/>
                </a:solidFill>
                <a:latin typeface="Helvetica Neue"/>
                <a:ea typeface="Helvetica Neue"/>
                <a:cs typeface="Helvetica Neue"/>
                <a:sym typeface="Helvetica Neue"/>
              </a:rPr>
              <a:t>The Novelty which we have included in our project is the testing of different methods to implement dehazation and coming out with the best method from it.</a:t>
            </a:r>
            <a:endParaRPr/>
          </a:p>
          <a:p>
            <a:pPr indent="-171450" lvl="0" marL="171450" rtl="0" algn="l">
              <a:lnSpc>
                <a:spcPct val="90000"/>
              </a:lnSpc>
              <a:spcBef>
                <a:spcPts val="750"/>
              </a:spcBef>
              <a:spcAft>
                <a:spcPts val="0"/>
              </a:spcAft>
              <a:buClr>
                <a:schemeClr val="lt1"/>
              </a:buClr>
              <a:buSzPts val="2000"/>
              <a:buChar char="•"/>
            </a:pPr>
            <a:r>
              <a:rPr lang="en-US" sz="2000">
                <a:solidFill>
                  <a:schemeClr val="lt1"/>
                </a:solidFill>
                <a:latin typeface="Helvetica Neue"/>
                <a:ea typeface="Helvetica Neue"/>
                <a:cs typeface="Helvetica Neue"/>
                <a:sym typeface="Helvetica Neue"/>
              </a:rPr>
              <a:t>A user friendly interface is added along with the CNN model running in the backend.</a:t>
            </a:r>
            <a:endParaRPr/>
          </a:p>
          <a:p>
            <a:pPr indent="0" lvl="0" marL="0" rtl="0" algn="l">
              <a:lnSpc>
                <a:spcPct val="90000"/>
              </a:lnSpc>
              <a:spcBef>
                <a:spcPts val="750"/>
              </a:spcBef>
              <a:spcAft>
                <a:spcPts val="0"/>
              </a:spcAft>
              <a:buClr>
                <a:schemeClr val="dk1"/>
              </a:buClr>
              <a:buSzPts val="2000"/>
              <a:buNone/>
            </a:pPr>
            <a:r>
              <a:t/>
            </a:r>
            <a:endParaRPr sz="2000">
              <a:solidFill>
                <a:schemeClr val="lt1"/>
              </a:solidFill>
              <a:latin typeface="Times New Roman"/>
              <a:ea typeface="Times New Roman"/>
              <a:cs typeface="Times New Roman"/>
              <a:sym typeface="Times New Roman"/>
            </a:endParaRPr>
          </a:p>
        </p:txBody>
      </p:sp>
      <p:pic>
        <p:nvPicPr>
          <p:cNvPr descr="Chevron arrows" id="300" name="Google Shape;300;p25"/>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pic>
        <p:nvPicPr>
          <p:cNvPr descr="Black And Grey Abstract Wallpapers - Wallpaper Cave" id="305" name="Google Shape;305;p26"/>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306" name="Google Shape;306;p26"/>
          <p:cNvSpPr txBox="1"/>
          <p:nvPr>
            <p:ph type="title"/>
          </p:nvPr>
        </p:nvSpPr>
        <p:spPr>
          <a:xfrm>
            <a:off x="1505544" y="455905"/>
            <a:ext cx="6275785" cy="560784"/>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rgbClr val="FF0000"/>
              </a:buClr>
              <a:buSzPts val="3600"/>
              <a:buFont typeface="Calibri"/>
              <a:buNone/>
            </a:pPr>
            <a:r>
              <a:rPr b="1" lang="en-US" sz="3600">
                <a:solidFill>
                  <a:srgbClr val="FF0000"/>
                </a:solidFill>
                <a:latin typeface="Calibri"/>
                <a:ea typeface="Calibri"/>
                <a:cs typeface="Calibri"/>
                <a:sym typeface="Calibri"/>
              </a:rPr>
              <a:t>Functional Requirements</a:t>
            </a:r>
            <a:br>
              <a:rPr lang="en-US" sz="1600">
                <a:solidFill>
                  <a:srgbClr val="FF0000"/>
                </a:solidFill>
                <a:latin typeface="Times"/>
                <a:ea typeface="Times"/>
                <a:cs typeface="Times"/>
                <a:sym typeface="Times"/>
              </a:rPr>
            </a:br>
            <a:endParaRPr b="1" sz="3600">
              <a:solidFill>
                <a:srgbClr val="FF0000"/>
              </a:solidFill>
              <a:latin typeface="Calibri"/>
              <a:ea typeface="Calibri"/>
              <a:cs typeface="Calibri"/>
              <a:sym typeface="Calibri"/>
            </a:endParaRPr>
          </a:p>
        </p:txBody>
      </p:sp>
      <p:sp>
        <p:nvSpPr>
          <p:cNvPr id="307" name="Google Shape;307;p26"/>
          <p:cNvSpPr txBox="1"/>
          <p:nvPr>
            <p:ph idx="1" type="body"/>
          </p:nvPr>
        </p:nvSpPr>
        <p:spPr>
          <a:xfrm>
            <a:off x="762000" y="914400"/>
            <a:ext cx="7848600" cy="3233738"/>
          </a:xfrm>
          <a:prstGeom prst="rect">
            <a:avLst/>
          </a:prstGeom>
          <a:noFill/>
          <a:ln>
            <a:noFill/>
          </a:ln>
        </p:spPr>
        <p:txBody>
          <a:bodyPr anchorCtr="0" anchor="t" bIns="45700" lIns="91425" spcFirstLastPara="1" rIns="91425" wrap="square" tIns="45700">
            <a:normAutofit/>
          </a:bodyPr>
          <a:lstStyle/>
          <a:p>
            <a:pPr indent="-171450" lvl="0" marL="171450" rtl="0" algn="l">
              <a:lnSpc>
                <a:spcPct val="90000"/>
              </a:lnSpc>
              <a:spcBef>
                <a:spcPts val="0"/>
              </a:spcBef>
              <a:spcAft>
                <a:spcPts val="0"/>
              </a:spcAft>
              <a:buClr>
                <a:schemeClr val="lt1"/>
              </a:buClr>
              <a:buSzPts val="1400"/>
              <a:buChar char="•"/>
            </a:pPr>
            <a:r>
              <a:rPr lang="en-US" sz="1400">
                <a:solidFill>
                  <a:schemeClr val="lt1"/>
                </a:solidFill>
                <a:latin typeface="Times New Roman"/>
                <a:ea typeface="Times New Roman"/>
                <a:cs typeface="Times New Roman"/>
                <a:sym typeface="Times New Roman"/>
              </a:rPr>
              <a:t>Good quality dehazed image and help users fully understand the information from the image dataset</a:t>
            </a:r>
            <a:r>
              <a:rPr lang="en-US">
                <a:solidFill>
                  <a:schemeClr val="lt1"/>
                </a:solidFill>
                <a:latin typeface="Times New Roman"/>
                <a:ea typeface="Times New Roman"/>
                <a:cs typeface="Times New Roman"/>
                <a:sym typeface="Times New Roman"/>
              </a:rPr>
              <a:t>.</a:t>
            </a:r>
            <a:endParaRPr sz="1350">
              <a:solidFill>
                <a:schemeClr val="lt1"/>
              </a:solidFill>
              <a:latin typeface="Times New Roman"/>
              <a:ea typeface="Times New Roman"/>
              <a:cs typeface="Times New Roman"/>
              <a:sym typeface="Times New Roman"/>
            </a:endParaRPr>
          </a:p>
          <a:p>
            <a:pPr indent="0" lvl="0" marL="0" rtl="0" algn="just">
              <a:lnSpc>
                <a:spcPct val="200000"/>
              </a:lnSpc>
              <a:spcBef>
                <a:spcPts val="750"/>
              </a:spcBef>
              <a:spcAft>
                <a:spcPts val="0"/>
              </a:spcAft>
              <a:buClr>
                <a:srgbClr val="FF0000"/>
              </a:buClr>
              <a:buSzPts val="2800"/>
              <a:buNone/>
            </a:pPr>
            <a:r>
              <a:rPr b="1" lang="en-US" sz="2800" u="sng">
                <a:solidFill>
                  <a:srgbClr val="FF0000"/>
                </a:solidFill>
                <a:latin typeface="Times New Roman"/>
                <a:ea typeface="Times New Roman"/>
                <a:cs typeface="Times New Roman"/>
                <a:sym typeface="Times New Roman"/>
              </a:rPr>
              <a:t>The system should be able to do the following:</a:t>
            </a:r>
            <a:endParaRPr/>
          </a:p>
          <a:p>
            <a:pPr indent="-137160" lvl="0" marL="137160" rtl="0" algn="just">
              <a:lnSpc>
                <a:spcPct val="90000"/>
              </a:lnSpc>
              <a:spcBef>
                <a:spcPts val="750"/>
              </a:spcBef>
              <a:spcAft>
                <a:spcPts val="0"/>
              </a:spcAft>
              <a:buClr>
                <a:schemeClr val="lt1"/>
              </a:buClr>
              <a:buSzPts val="1400"/>
              <a:buChar char="•"/>
            </a:pPr>
            <a:r>
              <a:rPr lang="en-US" sz="1400">
                <a:solidFill>
                  <a:schemeClr val="lt1"/>
                </a:solidFill>
                <a:latin typeface="Times New Roman"/>
                <a:ea typeface="Times New Roman"/>
                <a:cs typeface="Times New Roman"/>
                <a:sym typeface="Times New Roman"/>
              </a:rPr>
              <a:t>The system accepts the inputs </a:t>
            </a:r>
            <a:r>
              <a:rPr lang="en-US" sz="1000">
                <a:highlight>
                  <a:srgbClr val="FFFF00"/>
                </a:highlight>
                <a:latin typeface="Times New Roman"/>
                <a:ea typeface="Times New Roman"/>
                <a:cs typeface="Times New Roman"/>
                <a:sym typeface="Times New Roman"/>
              </a:rPr>
              <a:t>hazed</a:t>
            </a:r>
            <a:r>
              <a:rPr lang="en-US" sz="1000">
                <a:solidFill>
                  <a:schemeClr val="lt1"/>
                </a:solidFill>
                <a:latin typeface="Times New Roman"/>
                <a:ea typeface="Times New Roman"/>
                <a:cs typeface="Times New Roman"/>
                <a:sym typeface="Times New Roman"/>
              </a:rPr>
              <a:t>  </a:t>
            </a:r>
            <a:r>
              <a:rPr lang="en-US" sz="1400">
                <a:solidFill>
                  <a:schemeClr val="lt1"/>
                </a:solidFill>
                <a:latin typeface="Times New Roman"/>
                <a:ea typeface="Times New Roman"/>
                <a:cs typeface="Times New Roman"/>
                <a:sym typeface="Times New Roman"/>
              </a:rPr>
              <a:t>image and extract</a:t>
            </a:r>
            <a:r>
              <a:rPr lang="en-US" sz="2400">
                <a:solidFill>
                  <a:schemeClr val="lt1"/>
                </a:solidFill>
                <a:latin typeface="Times New Roman"/>
                <a:ea typeface="Times New Roman"/>
                <a:cs typeface="Times New Roman"/>
                <a:sym typeface="Times New Roman"/>
              </a:rPr>
              <a:t>.</a:t>
            </a:r>
            <a:endParaRPr sz="1400">
              <a:solidFill>
                <a:schemeClr val="lt1"/>
              </a:solidFill>
              <a:latin typeface="Times New Roman"/>
              <a:ea typeface="Times New Roman"/>
              <a:cs typeface="Times New Roman"/>
              <a:sym typeface="Times New Roman"/>
            </a:endParaRPr>
          </a:p>
          <a:p>
            <a:pPr indent="-137160" lvl="0" marL="137160" rtl="0" algn="just">
              <a:lnSpc>
                <a:spcPct val="90000"/>
              </a:lnSpc>
              <a:spcBef>
                <a:spcPts val="750"/>
              </a:spcBef>
              <a:spcAft>
                <a:spcPts val="0"/>
              </a:spcAft>
              <a:buClr>
                <a:schemeClr val="lt1"/>
              </a:buClr>
              <a:buSzPts val="1350"/>
              <a:buChar char="•"/>
            </a:pPr>
            <a:r>
              <a:rPr lang="en-US" sz="1350">
                <a:solidFill>
                  <a:schemeClr val="lt1"/>
                </a:solidFill>
                <a:latin typeface="Times New Roman"/>
                <a:ea typeface="Times New Roman"/>
                <a:cs typeface="Times New Roman"/>
                <a:sym typeface="Times New Roman"/>
              </a:rPr>
              <a:t>Provide a improvised version of the image with higher quality .</a:t>
            </a:r>
            <a:endParaRPr/>
          </a:p>
          <a:p>
            <a:pPr indent="-137160" lvl="0" marL="137160" rtl="0" algn="just">
              <a:lnSpc>
                <a:spcPct val="90000"/>
              </a:lnSpc>
              <a:spcBef>
                <a:spcPts val="750"/>
              </a:spcBef>
              <a:spcAft>
                <a:spcPts val="0"/>
              </a:spcAft>
              <a:buClr>
                <a:schemeClr val="lt1"/>
              </a:buClr>
              <a:buSzPts val="1350"/>
              <a:buChar char="•"/>
            </a:pPr>
            <a:r>
              <a:rPr lang="en-US" sz="1350">
                <a:solidFill>
                  <a:schemeClr val="lt1"/>
                </a:solidFill>
                <a:latin typeface="Times New Roman"/>
                <a:ea typeface="Times New Roman"/>
                <a:cs typeface="Times New Roman"/>
                <a:sym typeface="Times New Roman"/>
              </a:rPr>
              <a:t> Allow users view and download the clear image .</a:t>
            </a:r>
            <a:endParaRPr sz="1350">
              <a:solidFill>
                <a:schemeClr val="lt1"/>
              </a:solidFill>
              <a:latin typeface="Times New Roman"/>
              <a:ea typeface="Times New Roman"/>
              <a:cs typeface="Times New Roman"/>
              <a:sym typeface="Times New Roman"/>
            </a:endParaRPr>
          </a:p>
          <a:p>
            <a:pPr indent="-38100" lvl="0" marL="171450" rtl="0" algn="l">
              <a:lnSpc>
                <a:spcPct val="90000"/>
              </a:lnSpc>
              <a:spcBef>
                <a:spcPts val="750"/>
              </a:spcBef>
              <a:spcAft>
                <a:spcPts val="0"/>
              </a:spcAft>
              <a:buClr>
                <a:schemeClr val="dk1"/>
              </a:buClr>
              <a:buSzPts val="2100"/>
              <a:buNone/>
            </a:pPr>
            <a:r>
              <a:t/>
            </a:r>
            <a:endParaRPr>
              <a:solidFill>
                <a:schemeClr val="lt1"/>
              </a:solidFill>
              <a:latin typeface="Calibri"/>
              <a:ea typeface="Calibri"/>
              <a:cs typeface="Calibri"/>
              <a:sym typeface="Calibri"/>
            </a:endParaRPr>
          </a:p>
        </p:txBody>
      </p:sp>
      <p:pic>
        <p:nvPicPr>
          <p:cNvPr descr="Chevron arrows" id="308" name="Google Shape;308;p26"/>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pic>
        <p:nvPicPr>
          <p:cNvPr descr="Download Abstract Black Wallpaper 1920x1080 | Wallpoper #352778" id="313" name="Google Shape;313;p27"/>
          <p:cNvPicPr preferRelativeResize="0"/>
          <p:nvPr/>
        </p:nvPicPr>
        <p:blipFill rotWithShape="1">
          <a:blip r:embed="rId3">
            <a:alphaModFix/>
          </a:blip>
          <a:srcRect b="0" l="0" r="0" t="0"/>
          <a:stretch/>
        </p:blipFill>
        <p:spPr>
          <a:xfrm>
            <a:off x="0" y="0"/>
            <a:ext cx="9144000" cy="5131444"/>
          </a:xfrm>
          <a:prstGeom prst="rect">
            <a:avLst/>
          </a:prstGeom>
          <a:noFill/>
          <a:ln>
            <a:noFill/>
          </a:ln>
        </p:spPr>
      </p:pic>
      <p:sp>
        <p:nvSpPr>
          <p:cNvPr id="314" name="Google Shape;314;p27"/>
          <p:cNvSpPr txBox="1"/>
          <p:nvPr>
            <p:ph type="title"/>
          </p:nvPr>
        </p:nvSpPr>
        <p:spPr>
          <a:xfrm>
            <a:off x="628650" y="285750"/>
            <a:ext cx="7886700" cy="99417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3300"/>
              <a:buFont typeface="Calibri"/>
              <a:buNone/>
            </a:pPr>
            <a:r>
              <a:rPr b="1" lang="en-US">
                <a:solidFill>
                  <a:srgbClr val="FF0000"/>
                </a:solidFill>
                <a:latin typeface="Calibri"/>
                <a:ea typeface="Calibri"/>
                <a:cs typeface="Calibri"/>
                <a:sym typeface="Calibri"/>
              </a:rPr>
              <a:t>Non-Functional Requirements</a:t>
            </a:r>
            <a:endParaRPr>
              <a:solidFill>
                <a:srgbClr val="FF0000"/>
              </a:solidFill>
            </a:endParaRPr>
          </a:p>
        </p:txBody>
      </p:sp>
      <p:sp>
        <p:nvSpPr>
          <p:cNvPr id="315" name="Google Shape;315;p27"/>
          <p:cNvSpPr txBox="1"/>
          <p:nvPr>
            <p:ph idx="1" type="body"/>
          </p:nvPr>
        </p:nvSpPr>
        <p:spPr>
          <a:xfrm>
            <a:off x="1714500" y="1200150"/>
            <a:ext cx="5829301" cy="3233267"/>
          </a:xfrm>
          <a:prstGeom prst="rect">
            <a:avLst/>
          </a:prstGeom>
          <a:noFill/>
          <a:ln>
            <a:noFill/>
          </a:ln>
        </p:spPr>
        <p:txBody>
          <a:bodyPr anchorCtr="0" anchor="t" bIns="45700" lIns="91425" spcFirstLastPara="1" rIns="91425" wrap="square" tIns="45700">
            <a:normAutofit/>
          </a:bodyPr>
          <a:lstStyle/>
          <a:p>
            <a:pPr indent="-257175" lvl="0" marL="257175" rtl="0" algn="just">
              <a:lnSpc>
                <a:spcPct val="150000"/>
              </a:lnSpc>
              <a:spcBef>
                <a:spcPts val="0"/>
              </a:spcBef>
              <a:spcAft>
                <a:spcPts val="0"/>
              </a:spcAft>
              <a:buClr>
                <a:schemeClr val="lt1"/>
              </a:buClr>
              <a:buSzPts val="1350"/>
              <a:buFont typeface="Noto Sans Symbols"/>
              <a:buChar char="∙"/>
            </a:pPr>
            <a:r>
              <a:rPr lang="en-US" sz="1350">
                <a:solidFill>
                  <a:schemeClr val="lt1"/>
                </a:solidFill>
                <a:latin typeface="Times New Roman"/>
                <a:ea typeface="Times New Roman"/>
                <a:cs typeface="Times New Roman"/>
                <a:sym typeface="Times New Roman"/>
              </a:rPr>
              <a:t>User friendly web interface.</a:t>
            </a:r>
            <a:endParaRPr sz="1350">
              <a:solidFill>
                <a:schemeClr val="lt1"/>
              </a:solidFill>
              <a:latin typeface="Times New Roman"/>
              <a:ea typeface="Times New Roman"/>
              <a:cs typeface="Times New Roman"/>
              <a:sym typeface="Times New Roman"/>
            </a:endParaRPr>
          </a:p>
          <a:p>
            <a:pPr indent="-285750" lvl="0" marL="457200" rtl="0" algn="just">
              <a:lnSpc>
                <a:spcPct val="150000"/>
              </a:lnSpc>
              <a:spcBef>
                <a:spcPts val="0"/>
              </a:spcBef>
              <a:spcAft>
                <a:spcPts val="0"/>
              </a:spcAft>
              <a:buClr>
                <a:schemeClr val="lt1"/>
              </a:buClr>
              <a:buSzPts val="1350"/>
              <a:buFont typeface="Noto Sans Symbols"/>
              <a:buChar char="❑"/>
            </a:pPr>
            <a:r>
              <a:rPr lang="en-US" sz="1350">
                <a:solidFill>
                  <a:schemeClr val="lt1"/>
                </a:solidFill>
                <a:latin typeface="Times New Roman"/>
                <a:ea typeface="Times New Roman"/>
                <a:cs typeface="Times New Roman"/>
                <a:sym typeface="Times New Roman"/>
              </a:rPr>
              <a:t>The proposed project model is reliable as it classifies and generates text description of an image and audio signal.</a:t>
            </a:r>
            <a:endParaRPr sz="1350">
              <a:solidFill>
                <a:schemeClr val="lt1"/>
              </a:solidFill>
              <a:latin typeface="Times New Roman"/>
              <a:ea typeface="Times New Roman"/>
              <a:cs typeface="Times New Roman"/>
              <a:sym typeface="Times New Roman"/>
            </a:endParaRPr>
          </a:p>
          <a:p>
            <a:pPr indent="-257175" lvl="0" marL="257175" rtl="0" algn="just">
              <a:lnSpc>
                <a:spcPct val="150000"/>
              </a:lnSpc>
              <a:spcBef>
                <a:spcPts val="0"/>
              </a:spcBef>
              <a:spcAft>
                <a:spcPts val="0"/>
              </a:spcAft>
              <a:buClr>
                <a:schemeClr val="lt1"/>
              </a:buClr>
              <a:buSzPts val="1350"/>
              <a:buFont typeface="Noto Sans Symbols"/>
              <a:buChar char="∙"/>
            </a:pPr>
            <a:r>
              <a:rPr lang="en-US" sz="1350">
                <a:solidFill>
                  <a:schemeClr val="lt1"/>
                </a:solidFill>
                <a:latin typeface="Times New Roman"/>
                <a:ea typeface="Times New Roman"/>
                <a:cs typeface="Times New Roman"/>
                <a:sym typeface="Times New Roman"/>
              </a:rPr>
              <a:t> The proposed project model is robust as it undergoes data training. </a:t>
            </a:r>
            <a:endParaRPr sz="1350">
              <a:solidFill>
                <a:schemeClr val="lt1"/>
              </a:solidFill>
              <a:latin typeface="Times New Roman"/>
              <a:ea typeface="Times New Roman"/>
              <a:cs typeface="Times New Roman"/>
              <a:sym typeface="Times New Roman"/>
            </a:endParaRPr>
          </a:p>
          <a:p>
            <a:pPr indent="-257175" lvl="0" marL="257175" rtl="0" algn="just">
              <a:lnSpc>
                <a:spcPct val="150000"/>
              </a:lnSpc>
              <a:spcBef>
                <a:spcPts val="0"/>
              </a:spcBef>
              <a:spcAft>
                <a:spcPts val="0"/>
              </a:spcAft>
              <a:buClr>
                <a:schemeClr val="lt1"/>
              </a:buClr>
              <a:buSzPts val="1350"/>
              <a:buFont typeface="Noto Sans Symbols"/>
              <a:buChar char="∙"/>
            </a:pPr>
            <a:r>
              <a:rPr lang="en-US" sz="1350">
                <a:solidFill>
                  <a:schemeClr val="lt1"/>
                </a:solidFill>
                <a:latin typeface="Times New Roman"/>
                <a:ea typeface="Times New Roman"/>
                <a:cs typeface="Times New Roman"/>
                <a:sym typeface="Times New Roman"/>
              </a:rPr>
              <a:t> Basic interpretation of data over a given period. </a:t>
            </a:r>
            <a:endParaRPr sz="1350">
              <a:solidFill>
                <a:schemeClr val="lt1"/>
              </a:solidFill>
              <a:latin typeface="Times New Roman"/>
              <a:ea typeface="Times New Roman"/>
              <a:cs typeface="Times New Roman"/>
              <a:sym typeface="Times New Roman"/>
            </a:endParaRPr>
          </a:p>
          <a:p>
            <a:pPr indent="-257175" lvl="0" marL="257175" rtl="0" algn="just">
              <a:lnSpc>
                <a:spcPct val="150000"/>
              </a:lnSpc>
              <a:spcBef>
                <a:spcPts val="0"/>
              </a:spcBef>
              <a:spcAft>
                <a:spcPts val="0"/>
              </a:spcAft>
              <a:buClr>
                <a:schemeClr val="lt1"/>
              </a:buClr>
              <a:buSzPts val="1350"/>
              <a:buFont typeface="Noto Sans Symbols"/>
              <a:buChar char="∙"/>
            </a:pPr>
            <a:r>
              <a:rPr lang="en-US" sz="1350">
                <a:solidFill>
                  <a:schemeClr val="lt1"/>
                </a:solidFill>
                <a:latin typeface="Times New Roman"/>
                <a:ea typeface="Times New Roman"/>
                <a:cs typeface="Times New Roman"/>
                <a:sym typeface="Times New Roman"/>
              </a:rPr>
              <a:t> Provide basic analysis of the values read. </a:t>
            </a:r>
            <a:endParaRPr sz="1350">
              <a:solidFill>
                <a:schemeClr val="lt1"/>
              </a:solidFill>
              <a:latin typeface="Times New Roman"/>
              <a:ea typeface="Times New Roman"/>
              <a:cs typeface="Times New Roman"/>
              <a:sym typeface="Times New Roman"/>
            </a:endParaRPr>
          </a:p>
          <a:p>
            <a:pPr indent="-257175" lvl="0" marL="257175" rtl="0" algn="just">
              <a:lnSpc>
                <a:spcPct val="150000"/>
              </a:lnSpc>
              <a:spcBef>
                <a:spcPts val="0"/>
              </a:spcBef>
              <a:spcAft>
                <a:spcPts val="0"/>
              </a:spcAft>
              <a:buClr>
                <a:schemeClr val="lt1"/>
              </a:buClr>
              <a:buSzPts val="1350"/>
              <a:buFont typeface="Noto Sans Symbols"/>
              <a:buChar char="∙"/>
            </a:pPr>
            <a:r>
              <a:rPr lang="en-US" sz="1350">
                <a:solidFill>
                  <a:schemeClr val="lt1"/>
                </a:solidFill>
                <a:latin typeface="Times New Roman"/>
                <a:ea typeface="Times New Roman"/>
                <a:cs typeface="Times New Roman"/>
                <a:sym typeface="Times New Roman"/>
              </a:rPr>
              <a:t> Availability </a:t>
            </a:r>
            <a:endParaRPr sz="1350">
              <a:solidFill>
                <a:schemeClr val="lt1"/>
              </a:solidFill>
              <a:latin typeface="Times New Roman"/>
              <a:ea typeface="Times New Roman"/>
              <a:cs typeface="Times New Roman"/>
              <a:sym typeface="Times New Roman"/>
            </a:endParaRPr>
          </a:p>
          <a:p>
            <a:pPr indent="-257175" lvl="0" marL="257175" rtl="0" algn="just">
              <a:lnSpc>
                <a:spcPct val="150000"/>
              </a:lnSpc>
              <a:spcBef>
                <a:spcPts val="0"/>
              </a:spcBef>
              <a:spcAft>
                <a:spcPts val="0"/>
              </a:spcAft>
              <a:buClr>
                <a:schemeClr val="lt1"/>
              </a:buClr>
              <a:buSzPts val="1350"/>
              <a:buFont typeface="Noto Sans Symbols"/>
              <a:buChar char="∙"/>
            </a:pPr>
            <a:r>
              <a:rPr lang="en-US" sz="1350">
                <a:solidFill>
                  <a:schemeClr val="lt1"/>
                </a:solidFill>
                <a:latin typeface="Times New Roman"/>
                <a:ea typeface="Times New Roman"/>
                <a:cs typeface="Times New Roman"/>
                <a:sym typeface="Times New Roman"/>
              </a:rPr>
              <a:t> Good Accuracy </a:t>
            </a:r>
            <a:endParaRPr sz="1350">
              <a:solidFill>
                <a:schemeClr val="lt1"/>
              </a:solidFill>
              <a:latin typeface="Times New Roman"/>
              <a:ea typeface="Times New Roman"/>
              <a:cs typeface="Times New Roman"/>
              <a:sym typeface="Times New Roman"/>
            </a:endParaRPr>
          </a:p>
          <a:p>
            <a:pPr indent="-38100" lvl="0" marL="171450" rtl="0" algn="l">
              <a:lnSpc>
                <a:spcPct val="90000"/>
              </a:lnSpc>
              <a:spcBef>
                <a:spcPts val="750"/>
              </a:spcBef>
              <a:spcAft>
                <a:spcPts val="0"/>
              </a:spcAft>
              <a:buClr>
                <a:schemeClr val="dk1"/>
              </a:buClr>
              <a:buSzPts val="2100"/>
              <a:buNone/>
            </a:pPr>
            <a:r>
              <a:t/>
            </a:r>
            <a:endParaRPr>
              <a:solidFill>
                <a:schemeClr val="lt1"/>
              </a:solidFill>
            </a:endParaRPr>
          </a:p>
        </p:txBody>
      </p:sp>
      <p:pic>
        <p:nvPicPr>
          <p:cNvPr descr="Chevron arrows" id="316" name="Google Shape;316;p27"/>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pic>
        <p:nvPicPr>
          <p:cNvPr descr="Black And Grey Abstract Wallpapers - Wallpaper Cave" id="321" name="Google Shape;321;p28"/>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322" name="Google Shape;322;p28"/>
          <p:cNvSpPr txBox="1"/>
          <p:nvPr>
            <p:ph type="title"/>
          </p:nvPr>
        </p:nvSpPr>
        <p:spPr>
          <a:xfrm>
            <a:off x="685800" y="438150"/>
            <a:ext cx="7886700" cy="99417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2550"/>
              <a:buFont typeface="Calibri"/>
              <a:buNone/>
            </a:pPr>
            <a:r>
              <a:rPr b="1" lang="en-US" sz="2550">
                <a:solidFill>
                  <a:srgbClr val="FF0000"/>
                </a:solidFill>
                <a:latin typeface="Calibri"/>
                <a:ea typeface="Calibri"/>
                <a:cs typeface="Calibri"/>
                <a:sym typeface="Calibri"/>
              </a:rPr>
              <a:t>Software/System Requirements</a:t>
            </a:r>
            <a:endParaRPr sz="2550">
              <a:solidFill>
                <a:srgbClr val="FF0000"/>
              </a:solidFill>
              <a:latin typeface="Calibri"/>
              <a:ea typeface="Calibri"/>
              <a:cs typeface="Calibri"/>
              <a:sym typeface="Calibri"/>
            </a:endParaRPr>
          </a:p>
        </p:txBody>
      </p:sp>
      <p:sp>
        <p:nvSpPr>
          <p:cNvPr id="323" name="Google Shape;323;p28"/>
          <p:cNvSpPr txBox="1"/>
          <p:nvPr>
            <p:ph idx="1" type="body"/>
          </p:nvPr>
        </p:nvSpPr>
        <p:spPr>
          <a:xfrm>
            <a:off x="876300" y="1352550"/>
            <a:ext cx="7696200" cy="3004667"/>
          </a:xfrm>
          <a:prstGeom prst="rect">
            <a:avLst/>
          </a:prstGeom>
          <a:noFill/>
          <a:ln>
            <a:noFill/>
          </a:ln>
        </p:spPr>
        <p:txBody>
          <a:bodyPr anchorCtr="0" anchor="t" bIns="45700" lIns="91425" spcFirstLastPara="1" rIns="91425" wrap="square" tIns="45700">
            <a:normAutofit/>
          </a:bodyPr>
          <a:lstStyle/>
          <a:p>
            <a:pPr indent="-127000" lvl="0" marL="0" rtl="0" algn="ctr">
              <a:lnSpc>
                <a:spcPct val="45000"/>
              </a:lnSpc>
              <a:spcBef>
                <a:spcPts val="0"/>
              </a:spcBef>
              <a:spcAft>
                <a:spcPts val="0"/>
              </a:spcAft>
              <a:buClr>
                <a:schemeClr val="lt1"/>
              </a:buClr>
              <a:buSzPts val="2000"/>
              <a:buChar char="•"/>
            </a:pPr>
            <a:r>
              <a:rPr b="1" lang="en-US" sz="2000" u="sng">
                <a:solidFill>
                  <a:schemeClr val="lt1"/>
                </a:solidFill>
                <a:latin typeface="Times New Roman"/>
                <a:ea typeface="Times New Roman"/>
                <a:cs typeface="Times New Roman"/>
                <a:sym typeface="Times New Roman"/>
              </a:rPr>
              <a:t>System requirements</a:t>
            </a:r>
            <a:endParaRPr/>
          </a:p>
          <a:p>
            <a:pPr indent="0" lvl="0" marL="0" rtl="0" algn="ctr">
              <a:lnSpc>
                <a:spcPct val="45000"/>
              </a:lnSpc>
              <a:spcBef>
                <a:spcPts val="0"/>
              </a:spcBef>
              <a:spcAft>
                <a:spcPts val="0"/>
              </a:spcAft>
              <a:buClr>
                <a:schemeClr val="dk1"/>
              </a:buClr>
              <a:buSzPts val="2000"/>
              <a:buNone/>
            </a:pPr>
            <a:r>
              <a:t/>
            </a:r>
            <a:endParaRPr sz="2000">
              <a:solidFill>
                <a:schemeClr val="lt1"/>
              </a:solidFill>
              <a:latin typeface="Times New Roman"/>
              <a:ea typeface="Times New Roman"/>
              <a:cs typeface="Times New Roman"/>
              <a:sym typeface="Times New Roman"/>
            </a:endParaRPr>
          </a:p>
          <a:p>
            <a:pPr indent="-257175" lvl="0" marL="257175" rtl="0" algn="ctr">
              <a:lnSpc>
                <a:spcPct val="45000"/>
              </a:lnSpc>
              <a:spcBef>
                <a:spcPts val="0"/>
              </a:spcBef>
              <a:spcAft>
                <a:spcPts val="0"/>
              </a:spcAft>
              <a:buClr>
                <a:schemeClr val="lt1"/>
              </a:buClr>
              <a:buSzPts val="2000"/>
              <a:buChar char="•"/>
            </a:pPr>
            <a:r>
              <a:rPr lang="en-US" sz="2000">
                <a:solidFill>
                  <a:schemeClr val="lt1"/>
                </a:solidFill>
                <a:latin typeface="Times New Roman"/>
                <a:ea typeface="Times New Roman"/>
                <a:cs typeface="Times New Roman"/>
                <a:sym typeface="Times New Roman"/>
              </a:rPr>
              <a:t>Operating system : WINDOWS/LINUX/MAC</a:t>
            </a:r>
            <a:endParaRPr/>
          </a:p>
          <a:p>
            <a:pPr indent="0" lvl="0" marL="0" rtl="0" algn="ctr">
              <a:lnSpc>
                <a:spcPct val="45000"/>
              </a:lnSpc>
              <a:spcBef>
                <a:spcPts val="0"/>
              </a:spcBef>
              <a:spcAft>
                <a:spcPts val="0"/>
              </a:spcAft>
              <a:buClr>
                <a:schemeClr val="dk1"/>
              </a:buClr>
              <a:buSzPts val="2000"/>
              <a:buNone/>
            </a:pPr>
            <a:r>
              <a:t/>
            </a:r>
            <a:endParaRPr sz="2000">
              <a:solidFill>
                <a:schemeClr val="lt1"/>
              </a:solidFill>
              <a:latin typeface="Times New Roman"/>
              <a:ea typeface="Times New Roman"/>
              <a:cs typeface="Times New Roman"/>
              <a:sym typeface="Times New Roman"/>
            </a:endParaRPr>
          </a:p>
          <a:p>
            <a:pPr indent="-257175" lvl="0" marL="257175" rtl="0" algn="ctr">
              <a:lnSpc>
                <a:spcPct val="45000"/>
              </a:lnSpc>
              <a:spcBef>
                <a:spcPts val="0"/>
              </a:spcBef>
              <a:spcAft>
                <a:spcPts val="0"/>
              </a:spcAft>
              <a:buClr>
                <a:schemeClr val="lt1"/>
              </a:buClr>
              <a:buSzPts val="2000"/>
              <a:buChar char="•"/>
            </a:pPr>
            <a:r>
              <a:rPr lang="en-US" sz="2000">
                <a:solidFill>
                  <a:schemeClr val="lt1"/>
                </a:solidFill>
                <a:latin typeface="Times New Roman"/>
                <a:ea typeface="Times New Roman"/>
                <a:cs typeface="Times New Roman"/>
                <a:sym typeface="Times New Roman"/>
              </a:rPr>
              <a:t>RAM: 4-8GB</a:t>
            </a:r>
            <a:endParaRPr/>
          </a:p>
          <a:p>
            <a:pPr indent="-130175" lvl="0" marL="257175" rtl="0" algn="ctr">
              <a:lnSpc>
                <a:spcPct val="45000"/>
              </a:lnSpc>
              <a:spcBef>
                <a:spcPts val="0"/>
              </a:spcBef>
              <a:spcAft>
                <a:spcPts val="0"/>
              </a:spcAft>
              <a:buClr>
                <a:schemeClr val="dk1"/>
              </a:buClr>
              <a:buSzPts val="2000"/>
              <a:buNone/>
            </a:pPr>
            <a:r>
              <a:t/>
            </a:r>
            <a:endParaRPr sz="2000">
              <a:solidFill>
                <a:schemeClr val="lt1"/>
              </a:solidFill>
              <a:latin typeface="Times New Roman"/>
              <a:ea typeface="Times New Roman"/>
              <a:cs typeface="Times New Roman"/>
              <a:sym typeface="Times New Roman"/>
            </a:endParaRPr>
          </a:p>
          <a:p>
            <a:pPr indent="-257175" lvl="0" marL="257175" rtl="0" algn="ctr">
              <a:lnSpc>
                <a:spcPct val="45000"/>
              </a:lnSpc>
              <a:spcBef>
                <a:spcPts val="0"/>
              </a:spcBef>
              <a:spcAft>
                <a:spcPts val="0"/>
              </a:spcAft>
              <a:buClr>
                <a:schemeClr val="lt1"/>
              </a:buClr>
              <a:buSzPts val="2000"/>
              <a:buChar char="•"/>
            </a:pPr>
            <a:r>
              <a:rPr lang="en-US" sz="2000">
                <a:solidFill>
                  <a:schemeClr val="lt1"/>
                </a:solidFill>
                <a:latin typeface="Times New Roman"/>
                <a:ea typeface="Times New Roman"/>
                <a:cs typeface="Times New Roman"/>
                <a:sym typeface="Times New Roman"/>
              </a:rPr>
              <a:t>80 GB HDD</a:t>
            </a:r>
            <a:endParaRPr/>
          </a:p>
          <a:p>
            <a:pPr indent="0" lvl="0" marL="0" rtl="0" algn="ctr">
              <a:lnSpc>
                <a:spcPct val="45000"/>
              </a:lnSpc>
              <a:spcBef>
                <a:spcPts val="0"/>
              </a:spcBef>
              <a:spcAft>
                <a:spcPts val="0"/>
              </a:spcAft>
              <a:buClr>
                <a:schemeClr val="dk1"/>
              </a:buClr>
              <a:buSzPts val="2000"/>
              <a:buNone/>
            </a:pPr>
            <a:r>
              <a:t/>
            </a:r>
            <a:endParaRPr sz="2000">
              <a:solidFill>
                <a:schemeClr val="lt1"/>
              </a:solidFill>
              <a:latin typeface="Times New Roman"/>
              <a:ea typeface="Times New Roman"/>
              <a:cs typeface="Times New Roman"/>
              <a:sym typeface="Times New Roman"/>
            </a:endParaRPr>
          </a:p>
          <a:p>
            <a:pPr indent="-257175" lvl="0" marL="257175" rtl="0" algn="ctr">
              <a:lnSpc>
                <a:spcPct val="45000"/>
              </a:lnSpc>
              <a:spcBef>
                <a:spcPts val="0"/>
              </a:spcBef>
              <a:spcAft>
                <a:spcPts val="0"/>
              </a:spcAft>
              <a:buClr>
                <a:schemeClr val="lt1"/>
              </a:buClr>
              <a:buSzPts val="2000"/>
              <a:buChar char="•"/>
            </a:pPr>
            <a:r>
              <a:rPr lang="en-US" sz="2000">
                <a:solidFill>
                  <a:schemeClr val="lt1"/>
                </a:solidFill>
                <a:latin typeface="Times New Roman"/>
                <a:ea typeface="Times New Roman"/>
                <a:cs typeface="Times New Roman"/>
                <a:sym typeface="Times New Roman"/>
              </a:rPr>
              <a:t>GPU:4GB(NVIDIA/AMD)</a:t>
            </a:r>
            <a:endParaRPr sz="2000">
              <a:solidFill>
                <a:schemeClr val="lt1"/>
              </a:solidFill>
              <a:latin typeface="Times New Roman"/>
              <a:ea typeface="Times New Roman"/>
              <a:cs typeface="Times New Roman"/>
              <a:sym typeface="Times New Roman"/>
            </a:endParaRPr>
          </a:p>
          <a:p>
            <a:pPr indent="0" lvl="0" marL="0" rtl="0" algn="ctr">
              <a:lnSpc>
                <a:spcPct val="25000"/>
              </a:lnSpc>
              <a:spcBef>
                <a:spcPts val="0"/>
              </a:spcBef>
              <a:spcAft>
                <a:spcPts val="0"/>
              </a:spcAft>
              <a:buClr>
                <a:schemeClr val="dk1"/>
              </a:buClr>
              <a:buSzPts val="3600"/>
              <a:buNone/>
            </a:pPr>
            <a:r>
              <a:t/>
            </a:r>
            <a:endParaRPr sz="3600">
              <a:solidFill>
                <a:schemeClr val="lt1"/>
              </a:solidFill>
              <a:latin typeface="Times New Roman"/>
              <a:ea typeface="Times New Roman"/>
              <a:cs typeface="Times New Roman"/>
              <a:sym typeface="Times New Roman"/>
            </a:endParaRPr>
          </a:p>
          <a:p>
            <a:pPr indent="0" lvl="0" marL="0" rtl="0" algn="ctr">
              <a:lnSpc>
                <a:spcPct val="45000"/>
              </a:lnSpc>
              <a:spcBef>
                <a:spcPts val="0"/>
              </a:spcBef>
              <a:spcAft>
                <a:spcPts val="0"/>
              </a:spcAft>
              <a:buClr>
                <a:schemeClr val="dk1"/>
              </a:buClr>
              <a:buSzPts val="2000"/>
              <a:buNone/>
            </a:pPr>
            <a:r>
              <a:t/>
            </a:r>
            <a:endParaRPr sz="2000">
              <a:solidFill>
                <a:schemeClr val="lt1"/>
              </a:solidFill>
              <a:latin typeface="Times New Roman"/>
              <a:ea typeface="Times New Roman"/>
              <a:cs typeface="Times New Roman"/>
              <a:sym typeface="Times New Roman"/>
            </a:endParaRPr>
          </a:p>
          <a:p>
            <a:pPr indent="-127000" lvl="0" marL="0" rtl="0" algn="ctr">
              <a:lnSpc>
                <a:spcPct val="45000"/>
              </a:lnSpc>
              <a:spcBef>
                <a:spcPts val="0"/>
              </a:spcBef>
              <a:spcAft>
                <a:spcPts val="0"/>
              </a:spcAft>
              <a:buClr>
                <a:schemeClr val="lt1"/>
              </a:buClr>
              <a:buSzPts val="2000"/>
              <a:buChar char="•"/>
            </a:pPr>
            <a:r>
              <a:rPr b="1" lang="en-US" sz="2000" u="sng">
                <a:solidFill>
                  <a:schemeClr val="lt1"/>
                </a:solidFill>
                <a:latin typeface="Times New Roman"/>
                <a:ea typeface="Times New Roman"/>
                <a:cs typeface="Times New Roman"/>
                <a:sym typeface="Times New Roman"/>
              </a:rPr>
              <a:t>Software Requirements</a:t>
            </a:r>
            <a:endParaRPr/>
          </a:p>
          <a:p>
            <a:pPr indent="0" lvl="0" marL="0" rtl="0" algn="ctr">
              <a:lnSpc>
                <a:spcPct val="25000"/>
              </a:lnSpc>
              <a:spcBef>
                <a:spcPts val="0"/>
              </a:spcBef>
              <a:spcAft>
                <a:spcPts val="0"/>
              </a:spcAft>
              <a:buClr>
                <a:schemeClr val="dk1"/>
              </a:buClr>
              <a:buSzPts val="3600"/>
              <a:buNone/>
            </a:pPr>
            <a:r>
              <a:t/>
            </a:r>
            <a:endParaRPr b="1" sz="3600" u="sng">
              <a:solidFill>
                <a:schemeClr val="lt1"/>
              </a:solidFill>
              <a:latin typeface="Times New Roman"/>
              <a:ea typeface="Times New Roman"/>
              <a:cs typeface="Times New Roman"/>
              <a:sym typeface="Times New Roman"/>
            </a:endParaRPr>
          </a:p>
          <a:p>
            <a:pPr indent="0" lvl="0" marL="0" rtl="0" algn="ctr">
              <a:lnSpc>
                <a:spcPct val="45000"/>
              </a:lnSpc>
              <a:spcBef>
                <a:spcPts val="0"/>
              </a:spcBef>
              <a:spcAft>
                <a:spcPts val="0"/>
              </a:spcAft>
              <a:buClr>
                <a:schemeClr val="dk1"/>
              </a:buClr>
              <a:buSzPts val="2000"/>
              <a:buNone/>
            </a:pPr>
            <a:r>
              <a:t/>
            </a:r>
            <a:endParaRPr sz="2000">
              <a:solidFill>
                <a:schemeClr val="lt1"/>
              </a:solidFill>
              <a:latin typeface="Times New Roman"/>
              <a:ea typeface="Times New Roman"/>
              <a:cs typeface="Times New Roman"/>
              <a:sym typeface="Times New Roman"/>
            </a:endParaRPr>
          </a:p>
          <a:p>
            <a:pPr indent="-257175" lvl="0" marL="257175" rtl="0" algn="ctr">
              <a:lnSpc>
                <a:spcPct val="45000"/>
              </a:lnSpc>
              <a:spcBef>
                <a:spcPts val="0"/>
              </a:spcBef>
              <a:spcAft>
                <a:spcPts val="0"/>
              </a:spcAft>
              <a:buClr>
                <a:schemeClr val="lt1"/>
              </a:buClr>
              <a:buSzPts val="2000"/>
              <a:buChar char="•"/>
            </a:pPr>
            <a:r>
              <a:rPr lang="en-US" sz="2000">
                <a:solidFill>
                  <a:schemeClr val="lt1"/>
                </a:solidFill>
                <a:latin typeface="Times New Roman"/>
                <a:ea typeface="Times New Roman"/>
                <a:cs typeface="Times New Roman"/>
                <a:sym typeface="Times New Roman"/>
              </a:rPr>
              <a:t>Visual studio </a:t>
            </a:r>
            <a:endParaRPr/>
          </a:p>
          <a:p>
            <a:pPr indent="-130175" lvl="0" marL="257175" rtl="0" algn="ctr">
              <a:lnSpc>
                <a:spcPct val="45000"/>
              </a:lnSpc>
              <a:spcBef>
                <a:spcPts val="0"/>
              </a:spcBef>
              <a:spcAft>
                <a:spcPts val="0"/>
              </a:spcAft>
              <a:buClr>
                <a:schemeClr val="dk1"/>
              </a:buClr>
              <a:buSzPts val="2000"/>
              <a:buNone/>
            </a:pPr>
            <a:r>
              <a:t/>
            </a:r>
            <a:endParaRPr sz="2000">
              <a:solidFill>
                <a:schemeClr val="lt1"/>
              </a:solidFill>
              <a:latin typeface="Times New Roman"/>
              <a:ea typeface="Times New Roman"/>
              <a:cs typeface="Times New Roman"/>
              <a:sym typeface="Times New Roman"/>
            </a:endParaRPr>
          </a:p>
          <a:p>
            <a:pPr indent="-257175" lvl="0" marL="257175" rtl="0" algn="ctr">
              <a:lnSpc>
                <a:spcPct val="45000"/>
              </a:lnSpc>
              <a:spcBef>
                <a:spcPts val="0"/>
              </a:spcBef>
              <a:spcAft>
                <a:spcPts val="0"/>
              </a:spcAft>
              <a:buClr>
                <a:schemeClr val="lt1"/>
              </a:buClr>
              <a:buSzPts val="2000"/>
              <a:buChar char="•"/>
            </a:pPr>
            <a:r>
              <a:rPr lang="en-US" sz="2000">
                <a:solidFill>
                  <a:schemeClr val="lt1"/>
                </a:solidFill>
                <a:latin typeface="Times New Roman"/>
                <a:ea typeface="Times New Roman"/>
                <a:cs typeface="Times New Roman"/>
                <a:sym typeface="Times New Roman"/>
              </a:rPr>
              <a:t>Python version 3 and above version</a:t>
            </a:r>
            <a:endParaRPr/>
          </a:p>
          <a:p>
            <a:pPr indent="-130175" lvl="0" marL="257175" rtl="0" algn="ctr">
              <a:lnSpc>
                <a:spcPct val="45000"/>
              </a:lnSpc>
              <a:spcBef>
                <a:spcPts val="0"/>
              </a:spcBef>
              <a:spcAft>
                <a:spcPts val="0"/>
              </a:spcAft>
              <a:buClr>
                <a:schemeClr val="dk1"/>
              </a:buClr>
              <a:buSzPts val="2000"/>
              <a:buNone/>
            </a:pPr>
            <a:r>
              <a:t/>
            </a:r>
            <a:endParaRPr sz="2000">
              <a:solidFill>
                <a:schemeClr val="lt1"/>
              </a:solidFill>
              <a:latin typeface="Times New Roman"/>
              <a:ea typeface="Times New Roman"/>
              <a:cs typeface="Times New Roman"/>
              <a:sym typeface="Times New Roman"/>
            </a:endParaRPr>
          </a:p>
          <a:p>
            <a:pPr indent="-257175" lvl="0" marL="257175" rtl="0" algn="ctr">
              <a:lnSpc>
                <a:spcPct val="45000"/>
              </a:lnSpc>
              <a:spcBef>
                <a:spcPts val="0"/>
              </a:spcBef>
              <a:spcAft>
                <a:spcPts val="0"/>
              </a:spcAft>
              <a:buClr>
                <a:schemeClr val="lt1"/>
              </a:buClr>
              <a:buSzPts val="2000"/>
              <a:buChar char="•"/>
            </a:pPr>
            <a:r>
              <a:rPr lang="en-US" sz="2000">
                <a:solidFill>
                  <a:schemeClr val="lt1"/>
                </a:solidFill>
                <a:latin typeface="Times New Roman"/>
                <a:ea typeface="Times New Roman"/>
                <a:cs typeface="Times New Roman"/>
                <a:sym typeface="Times New Roman"/>
              </a:rPr>
              <a:t>Java version 8 </a:t>
            </a:r>
            <a:endParaRPr sz="3600">
              <a:solidFill>
                <a:schemeClr val="lt1"/>
              </a:solidFill>
              <a:latin typeface="Times New Roman"/>
              <a:ea typeface="Times New Roman"/>
              <a:cs typeface="Times New Roman"/>
              <a:sym typeface="Times New Roman"/>
            </a:endParaRPr>
          </a:p>
          <a:p>
            <a:pPr indent="-257175" lvl="0" marL="257175" rtl="0" algn="ctr">
              <a:lnSpc>
                <a:spcPct val="90000"/>
              </a:lnSpc>
              <a:spcBef>
                <a:spcPts val="0"/>
              </a:spcBef>
              <a:spcAft>
                <a:spcPts val="0"/>
              </a:spcAft>
              <a:buClr>
                <a:schemeClr val="lt1"/>
              </a:buClr>
              <a:buSzPts val="2000"/>
              <a:buChar char="•"/>
            </a:pPr>
            <a:r>
              <a:rPr lang="en-US" sz="2000">
                <a:solidFill>
                  <a:schemeClr val="lt1"/>
                </a:solidFill>
                <a:latin typeface="Times New Roman"/>
                <a:ea typeface="Times New Roman"/>
                <a:cs typeface="Times New Roman"/>
                <a:sym typeface="Times New Roman"/>
              </a:rPr>
              <a:t>Python libraries ( Numpy, pandas, sklearn, scipy,  keras, TensorFlow). </a:t>
            </a:r>
            <a:endParaRPr sz="1200">
              <a:solidFill>
                <a:schemeClr val="lt1"/>
              </a:solidFill>
              <a:latin typeface="Times New Roman"/>
              <a:ea typeface="Times New Roman"/>
              <a:cs typeface="Times New Roman"/>
              <a:sym typeface="Times New Roman"/>
            </a:endParaRPr>
          </a:p>
          <a:p>
            <a:pPr indent="0" lvl="0" marL="171450" rtl="0" algn="ctr">
              <a:lnSpc>
                <a:spcPct val="90000"/>
              </a:lnSpc>
              <a:spcBef>
                <a:spcPts val="750"/>
              </a:spcBef>
              <a:spcAft>
                <a:spcPts val="0"/>
              </a:spcAft>
              <a:buClr>
                <a:schemeClr val="dk1"/>
              </a:buClr>
              <a:buSzPts val="3600"/>
              <a:buNone/>
            </a:pPr>
            <a:r>
              <a:t/>
            </a:r>
            <a:endParaRPr sz="3600">
              <a:solidFill>
                <a:schemeClr val="lt1"/>
              </a:solidFill>
            </a:endParaRPr>
          </a:p>
        </p:txBody>
      </p:sp>
      <p:pic>
        <p:nvPicPr>
          <p:cNvPr descr="Chevron arrows" id="324" name="Google Shape;324;p28"/>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pic>
        <p:nvPicPr>
          <p:cNvPr descr="Black And Grey Abstract Wallpapers - Wallpaper Cave" id="329" name="Google Shape;329;p29"/>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330" name="Google Shape;330;p29"/>
          <p:cNvSpPr txBox="1"/>
          <p:nvPr>
            <p:ph type="title"/>
          </p:nvPr>
        </p:nvSpPr>
        <p:spPr>
          <a:xfrm>
            <a:off x="1295400" y="209550"/>
            <a:ext cx="2815454" cy="566822"/>
          </a:xfrm>
          <a:prstGeom prst="rect">
            <a:avLst/>
          </a:prstGeom>
          <a:noFill/>
          <a:ln>
            <a:noFill/>
          </a:ln>
        </p:spPr>
        <p:txBody>
          <a:bodyPr anchorCtr="0" anchor="ctr" bIns="0" lIns="0" spcFirstLastPara="1" rIns="0" wrap="square" tIns="12700">
            <a:spAutoFit/>
          </a:bodyPr>
          <a:lstStyle/>
          <a:p>
            <a:pPr indent="0" lvl="0" marL="12700" rtl="0" algn="l">
              <a:lnSpc>
                <a:spcPct val="100000"/>
              </a:lnSpc>
              <a:spcBef>
                <a:spcPts val="0"/>
              </a:spcBef>
              <a:spcAft>
                <a:spcPts val="0"/>
              </a:spcAft>
              <a:buClr>
                <a:srgbClr val="FF0000"/>
              </a:buClr>
              <a:buSzPts val="3600"/>
              <a:buFont typeface="Calibri"/>
              <a:buNone/>
            </a:pPr>
            <a:r>
              <a:rPr b="1" lang="en-US" sz="3600">
                <a:solidFill>
                  <a:srgbClr val="FF0000"/>
                </a:solidFill>
                <a:latin typeface="Calibri"/>
                <a:ea typeface="Calibri"/>
                <a:cs typeface="Calibri"/>
                <a:sym typeface="Calibri"/>
              </a:rPr>
              <a:t>References</a:t>
            </a:r>
            <a:endParaRPr b="1" sz="3600">
              <a:solidFill>
                <a:srgbClr val="FF0000"/>
              </a:solidFill>
              <a:latin typeface="Calibri"/>
              <a:ea typeface="Calibri"/>
              <a:cs typeface="Calibri"/>
              <a:sym typeface="Calibri"/>
            </a:endParaRPr>
          </a:p>
        </p:txBody>
      </p:sp>
      <p:sp>
        <p:nvSpPr>
          <p:cNvPr id="331" name="Google Shape;331;p29"/>
          <p:cNvSpPr txBox="1"/>
          <p:nvPr/>
        </p:nvSpPr>
        <p:spPr>
          <a:xfrm>
            <a:off x="762000" y="1358725"/>
            <a:ext cx="8382000" cy="2628925"/>
          </a:xfrm>
          <a:prstGeom prst="rect">
            <a:avLst/>
          </a:prstGeom>
          <a:noFill/>
          <a:ln>
            <a:noFill/>
          </a:ln>
        </p:spPr>
        <p:txBody>
          <a:bodyPr anchorCtr="0" anchor="t" bIns="0" lIns="0" spcFirstLastPara="1" rIns="0" wrap="square" tIns="67300">
            <a:spAutoFit/>
          </a:bodyPr>
          <a:lstStyle/>
          <a:p>
            <a:pPr indent="-366394" lvl="0" marL="378460" marR="85090" rtl="0" algn="l">
              <a:lnSpc>
                <a:spcPct val="80000"/>
              </a:lnSpc>
              <a:spcBef>
                <a:spcPts val="0"/>
              </a:spcBef>
              <a:spcAft>
                <a:spcPts val="0"/>
              </a:spcAft>
              <a:buClr>
                <a:srgbClr val="A52F10"/>
              </a:buClr>
              <a:buSzPts val="1600"/>
              <a:buFont typeface="Noto Sans Symbols"/>
              <a:buChar char="⮚"/>
            </a:pPr>
            <a:r>
              <a:rPr lang="en-US" sz="1600">
                <a:solidFill>
                  <a:schemeClr val="lt1"/>
                </a:solidFill>
                <a:latin typeface="Calibri"/>
                <a:ea typeface="Calibri"/>
                <a:cs typeface="Calibri"/>
                <a:sym typeface="Calibri"/>
              </a:rPr>
              <a:t>"Deep residual learning for image recognition." Proceedings of the IEEE conference on computer vision and pattern recognition. 2016. Hoek, Gerard, et al.</a:t>
            </a:r>
            <a:endParaRPr/>
          </a:p>
          <a:p>
            <a:pPr indent="-366394" lvl="0" marL="378460" marR="85090" rtl="0" algn="l">
              <a:lnSpc>
                <a:spcPct val="80000"/>
              </a:lnSpc>
              <a:spcBef>
                <a:spcPts val="530"/>
              </a:spcBef>
              <a:spcAft>
                <a:spcPts val="0"/>
              </a:spcAft>
              <a:buClr>
                <a:srgbClr val="A52F10"/>
              </a:buClr>
              <a:buSzPts val="1600"/>
              <a:buFont typeface="Noto Sans Symbols"/>
              <a:buChar char="⮚"/>
            </a:pPr>
            <a:r>
              <a:rPr lang="en-US" sz="1600">
                <a:solidFill>
                  <a:schemeClr val="lt1"/>
                </a:solidFill>
                <a:latin typeface="Calibri"/>
                <a:ea typeface="Calibri"/>
                <a:cs typeface="Calibri"/>
                <a:sym typeface="Calibri"/>
              </a:rPr>
              <a:t> "A review of land-use regression models to assess spatial variation of outdoor air pollution." Atmospheric environment 42.33 (2008): 7561-7578. Kefauver, Shawn C., Iolanda Filella, and Josep Peñuelas.</a:t>
            </a:r>
            <a:endParaRPr/>
          </a:p>
          <a:p>
            <a:pPr indent="-366394" lvl="0" marL="378460" marR="85090" rtl="0" algn="l">
              <a:lnSpc>
                <a:spcPct val="80000"/>
              </a:lnSpc>
              <a:spcBef>
                <a:spcPts val="530"/>
              </a:spcBef>
              <a:spcAft>
                <a:spcPts val="0"/>
              </a:spcAft>
              <a:buClr>
                <a:srgbClr val="A52F10"/>
              </a:buClr>
              <a:buSzPts val="1600"/>
              <a:buFont typeface="Noto Sans Symbols"/>
              <a:buChar char="⮚"/>
            </a:pPr>
            <a:r>
              <a:rPr lang="en-US" sz="1600">
                <a:solidFill>
                  <a:schemeClr val="lt1"/>
                </a:solidFill>
                <a:latin typeface="Calibri"/>
                <a:ea typeface="Calibri"/>
                <a:cs typeface="Calibri"/>
                <a:sym typeface="Calibri"/>
              </a:rPr>
              <a:t> "Remote sensing of atmospheric biogenic volatile organic compounds (BVOCs) via satellite-based formaldehyde vertical column assessments." International journal of remote sensing35.21 (2014): 7519-7542. Konovalov, Igor B., et al. "Estimation of fossil-fuel CO 2 emissions using satellite measurements of" proxy" species.</a:t>
            </a:r>
            <a:endParaRPr/>
          </a:p>
          <a:p>
            <a:pPr indent="-366394" lvl="0" marL="378460" marR="85090" rtl="0" algn="l">
              <a:lnSpc>
                <a:spcPct val="80000"/>
              </a:lnSpc>
              <a:spcBef>
                <a:spcPts val="530"/>
              </a:spcBef>
              <a:spcAft>
                <a:spcPts val="0"/>
              </a:spcAft>
              <a:buClr>
                <a:srgbClr val="A52F10"/>
              </a:buClr>
              <a:buSzPts val="1600"/>
              <a:buFont typeface="Noto Sans Symbols"/>
              <a:buChar char="⮚"/>
            </a:pPr>
            <a:r>
              <a:rPr lang="en-US" sz="1600">
                <a:solidFill>
                  <a:schemeClr val="lt1"/>
                </a:solidFill>
                <a:latin typeface="Calibri"/>
                <a:ea typeface="Calibri"/>
                <a:cs typeface="Calibri"/>
                <a:sym typeface="Calibri"/>
              </a:rPr>
              <a:t>" Atmospheric Chemistry and Physics 16.21 (2016): 13509-13540. Sumbul, Gencer, et al. "Bigearthnet: A large-scale benchmark archive for remote sensing image understanding." IGARSS 2019-2019 IEEE International Geoscience and Remote Sensing Symposium. IEEE, 2019.</a:t>
            </a:r>
            <a:endParaRPr sz="1700">
              <a:solidFill>
                <a:schemeClr val="lt1"/>
              </a:solidFill>
              <a:latin typeface="Calibri"/>
              <a:ea typeface="Calibri"/>
              <a:cs typeface="Calibri"/>
              <a:sym typeface="Calibri"/>
            </a:endParaRPr>
          </a:p>
        </p:txBody>
      </p:sp>
      <p:pic>
        <p:nvPicPr>
          <p:cNvPr descr="Chevron arrows" id="332" name="Google Shape;332;p29"/>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3">
            <a:alphaModFix amt="4000"/>
          </a:blip>
          <a:tile algn="tl" flip="none" tx="0" sx="100000" ty="0" sy="100000"/>
        </a:blipFill>
      </p:bgPr>
    </p:bg>
    <p:spTree>
      <p:nvGrpSpPr>
        <p:cNvPr id="112" name="Shape 112"/>
        <p:cNvGrpSpPr/>
        <p:nvPr/>
      </p:nvGrpSpPr>
      <p:grpSpPr>
        <a:xfrm>
          <a:off x="0" y="0"/>
          <a:ext cx="0" cy="0"/>
          <a:chOff x="0" y="0"/>
          <a:chExt cx="0" cy="0"/>
        </a:xfrm>
      </p:grpSpPr>
      <p:pic>
        <p:nvPicPr>
          <p:cNvPr descr="Black And Grey Abstract Wallpapers - Wallpaper Cave" id="113" name="Google Shape;113;p3"/>
          <p:cNvPicPr preferRelativeResize="0"/>
          <p:nvPr/>
        </p:nvPicPr>
        <p:blipFill rotWithShape="1">
          <a:blip r:embed="rId4">
            <a:alphaModFix/>
          </a:blip>
          <a:srcRect b="0" l="0" r="0" t="0"/>
          <a:stretch/>
        </p:blipFill>
        <p:spPr>
          <a:xfrm>
            <a:off x="0" y="0"/>
            <a:ext cx="9144000" cy="5143500"/>
          </a:xfrm>
          <a:prstGeom prst="rect">
            <a:avLst/>
          </a:prstGeom>
          <a:noFill/>
          <a:ln>
            <a:noFill/>
          </a:ln>
        </p:spPr>
      </p:pic>
      <p:sp>
        <p:nvSpPr>
          <p:cNvPr id="114" name="Google Shape;114;p3"/>
          <p:cNvSpPr txBox="1"/>
          <p:nvPr>
            <p:ph type="title"/>
          </p:nvPr>
        </p:nvSpPr>
        <p:spPr>
          <a:xfrm>
            <a:off x="2100856" y="657820"/>
            <a:ext cx="4942285" cy="56078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3300"/>
              <a:buFont typeface="Calibri"/>
              <a:buNone/>
            </a:pPr>
            <a:r>
              <a:rPr b="1" lang="en-US">
                <a:solidFill>
                  <a:srgbClr val="FF0000"/>
                </a:solidFill>
                <a:latin typeface="Calibri"/>
                <a:ea typeface="Calibri"/>
                <a:cs typeface="Calibri"/>
                <a:sym typeface="Calibri"/>
              </a:rPr>
              <a:t>Introduction</a:t>
            </a:r>
            <a:endParaRPr/>
          </a:p>
        </p:txBody>
      </p:sp>
      <p:sp>
        <p:nvSpPr>
          <p:cNvPr id="115" name="Google Shape;115;p3"/>
          <p:cNvSpPr txBox="1"/>
          <p:nvPr>
            <p:ph idx="1" type="body"/>
          </p:nvPr>
        </p:nvSpPr>
        <p:spPr>
          <a:xfrm>
            <a:off x="1828800" y="1276350"/>
            <a:ext cx="6481763" cy="3448050"/>
          </a:xfrm>
          <a:prstGeom prst="rect">
            <a:avLst/>
          </a:prstGeom>
          <a:noFill/>
          <a:ln>
            <a:noFill/>
          </a:ln>
        </p:spPr>
        <p:txBody>
          <a:bodyPr anchorCtr="0" anchor="t" bIns="45700" lIns="91425" spcFirstLastPara="1" rIns="91425" wrap="square" tIns="45700">
            <a:normAutofit fontScale="85000" lnSpcReduction="10000"/>
          </a:bodyPr>
          <a:lstStyle/>
          <a:p>
            <a:pPr indent="-171450" lvl="0" marL="171450" rtl="0" algn="just">
              <a:lnSpc>
                <a:spcPct val="150000"/>
              </a:lnSpc>
              <a:spcBef>
                <a:spcPts val="0"/>
              </a:spcBef>
              <a:spcAft>
                <a:spcPts val="0"/>
              </a:spcAft>
              <a:buClr>
                <a:schemeClr val="lt1"/>
              </a:buClr>
              <a:buSzPct val="100000"/>
              <a:buChar char="•"/>
            </a:pPr>
            <a:r>
              <a:rPr lang="en-US" sz="1500">
                <a:solidFill>
                  <a:schemeClr val="lt1"/>
                </a:solidFill>
                <a:latin typeface="Times New Roman"/>
                <a:ea typeface="Times New Roman"/>
                <a:cs typeface="Times New Roman"/>
                <a:sym typeface="Times New Roman"/>
              </a:rPr>
              <a:t>In recent years there has been a growing interest in using satellite imagery for different tasks in modeling the earth, e.g. creating accurate maps. For this to be possible the satellite images must have a high enough resolution to be able to detect small details. </a:t>
            </a:r>
            <a:endParaRPr/>
          </a:p>
          <a:p>
            <a:pPr indent="-171450" lvl="0" marL="171450" rtl="0" algn="just">
              <a:lnSpc>
                <a:spcPct val="150000"/>
              </a:lnSpc>
              <a:spcBef>
                <a:spcPts val="750"/>
              </a:spcBef>
              <a:spcAft>
                <a:spcPts val="0"/>
              </a:spcAft>
              <a:buClr>
                <a:schemeClr val="lt1"/>
              </a:buClr>
              <a:buSzPct val="100000"/>
              <a:buChar char="•"/>
            </a:pPr>
            <a:r>
              <a:rPr lang="en-US" sz="1500">
                <a:solidFill>
                  <a:schemeClr val="lt1"/>
                </a:solidFill>
                <a:latin typeface="Times New Roman"/>
                <a:ea typeface="Times New Roman"/>
                <a:cs typeface="Times New Roman"/>
                <a:sym typeface="Times New Roman"/>
              </a:rPr>
              <a:t>The usability of the images does not only depend on their resolution but heavily on the quality of their content as well.</a:t>
            </a:r>
            <a:endParaRPr/>
          </a:p>
          <a:p>
            <a:pPr indent="-171450" lvl="0" marL="171450" rtl="0" algn="just">
              <a:lnSpc>
                <a:spcPct val="150000"/>
              </a:lnSpc>
              <a:spcBef>
                <a:spcPts val="750"/>
              </a:spcBef>
              <a:spcAft>
                <a:spcPts val="0"/>
              </a:spcAft>
              <a:buClr>
                <a:schemeClr val="lt1"/>
              </a:buClr>
              <a:buSzPct val="100000"/>
              <a:buChar char="•"/>
            </a:pPr>
            <a:r>
              <a:rPr lang="en-US" sz="1500">
                <a:solidFill>
                  <a:schemeClr val="lt1"/>
                </a:solidFill>
                <a:latin typeface="Times New Roman"/>
                <a:ea typeface="Times New Roman"/>
                <a:cs typeface="Times New Roman"/>
                <a:sym typeface="Times New Roman"/>
              </a:rPr>
              <a:t>One great disadvantage when taking images from outside of the atmosphere is that the result will be distorted since the light is forced to pass through particles in the atmosphere which will scatter and absorb the light. </a:t>
            </a:r>
            <a:endParaRPr/>
          </a:p>
          <a:p>
            <a:pPr indent="-171450" lvl="0" marL="171450" rtl="0" algn="just">
              <a:lnSpc>
                <a:spcPct val="150000"/>
              </a:lnSpc>
              <a:spcBef>
                <a:spcPts val="750"/>
              </a:spcBef>
              <a:spcAft>
                <a:spcPts val="0"/>
              </a:spcAft>
              <a:buClr>
                <a:schemeClr val="lt1"/>
              </a:buClr>
              <a:buSzPct val="100000"/>
              <a:buChar char="•"/>
            </a:pPr>
            <a:r>
              <a:rPr lang="en-US" sz="1500">
                <a:solidFill>
                  <a:schemeClr val="lt1"/>
                </a:solidFill>
                <a:latin typeface="Times New Roman"/>
                <a:ea typeface="Times New Roman"/>
                <a:cs typeface="Times New Roman"/>
                <a:sym typeface="Times New Roman"/>
              </a:rPr>
              <a:t>The distortion will reduce the applicability of the resulting images if they are not corrected. Since these effects are inevitable in the field of remote sensing it is important to have effective methods to remove them.</a:t>
            </a:r>
            <a:endParaRPr/>
          </a:p>
        </p:txBody>
      </p:sp>
      <p:pic>
        <p:nvPicPr>
          <p:cNvPr id="116" name="Google Shape;116;p3"/>
          <p:cNvPicPr preferRelativeResize="0"/>
          <p:nvPr/>
        </p:nvPicPr>
        <p:blipFill rotWithShape="1">
          <a:blip r:embed="rId5">
            <a:alphaModFix/>
          </a:blip>
          <a:srcRect b="0" l="0" r="0" t="0"/>
          <a:stretch/>
        </p:blipFill>
        <p:spPr>
          <a:xfrm>
            <a:off x="76200" y="57150"/>
            <a:ext cx="1953093" cy="1500188"/>
          </a:xfrm>
          <a:prstGeom prst="ellipse">
            <a:avLst/>
          </a:prstGeom>
          <a:noFill/>
          <a:ln>
            <a:noFill/>
          </a:ln>
          <a:effectLst>
            <a:outerShdw blurRad="381000" sx="-80000" rotWithShape="0" dir="5400000" dist="292100" sy="-18000">
              <a:srgbClr val="000000">
                <a:alpha val="21960"/>
              </a:srgbClr>
            </a:outerShdw>
          </a:effectLst>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36" name="Shape 336"/>
        <p:cNvGrpSpPr/>
        <p:nvPr/>
      </p:nvGrpSpPr>
      <p:grpSpPr>
        <a:xfrm>
          <a:off x="0" y="0"/>
          <a:ext cx="0" cy="0"/>
          <a:chOff x="0" y="0"/>
          <a:chExt cx="0" cy="0"/>
        </a:xfrm>
      </p:grpSpPr>
      <p:pic>
        <p:nvPicPr>
          <p:cNvPr descr="Animated Thank You Pictures Gif" id="337" name="Google Shape;337;p30"/>
          <p:cNvPicPr preferRelativeResize="0"/>
          <p:nvPr/>
        </p:nvPicPr>
        <p:blipFill rotWithShape="1">
          <a:blip r:embed="rId3">
            <a:alphaModFix/>
          </a:blip>
          <a:srcRect b="0" l="0" r="0" t="0"/>
          <a:stretch/>
        </p:blipFill>
        <p:spPr>
          <a:xfrm>
            <a:off x="1142999" y="-5030"/>
            <a:ext cx="6715473" cy="5148529"/>
          </a:xfrm>
          <a:prstGeom prst="rect">
            <a:avLst/>
          </a:prstGeom>
          <a:solidFill>
            <a:schemeClr val="dk1">
              <a:alpha val="4705"/>
            </a:schemeClr>
          </a:solid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descr="Download Abstract Black Wallpaper 1920x1080 | Wallpoper #352778" id="121" name="Google Shape;121;p4"/>
          <p:cNvPicPr preferRelativeResize="0"/>
          <p:nvPr/>
        </p:nvPicPr>
        <p:blipFill rotWithShape="1">
          <a:blip r:embed="rId3">
            <a:alphaModFix/>
          </a:blip>
          <a:srcRect b="0" l="0" r="0" t="0"/>
          <a:stretch/>
        </p:blipFill>
        <p:spPr>
          <a:xfrm>
            <a:off x="0" y="0"/>
            <a:ext cx="9144000" cy="5131444"/>
          </a:xfrm>
          <a:prstGeom prst="rect">
            <a:avLst/>
          </a:prstGeom>
          <a:noFill/>
          <a:ln>
            <a:noFill/>
          </a:ln>
        </p:spPr>
      </p:pic>
      <p:sp>
        <p:nvSpPr>
          <p:cNvPr id="122" name="Google Shape;122;p4"/>
          <p:cNvSpPr txBox="1"/>
          <p:nvPr>
            <p:ph type="title"/>
          </p:nvPr>
        </p:nvSpPr>
        <p:spPr>
          <a:xfrm>
            <a:off x="2057400" y="590550"/>
            <a:ext cx="4942285" cy="56078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3300"/>
              <a:buFont typeface="Calibri"/>
              <a:buNone/>
            </a:pPr>
            <a:r>
              <a:rPr b="1" lang="en-US">
                <a:solidFill>
                  <a:srgbClr val="FF0000"/>
                </a:solidFill>
                <a:latin typeface="Calibri"/>
                <a:ea typeface="Calibri"/>
                <a:cs typeface="Calibri"/>
                <a:sym typeface="Calibri"/>
              </a:rPr>
              <a:t>Introduction</a:t>
            </a:r>
            <a:endParaRPr/>
          </a:p>
        </p:txBody>
      </p:sp>
      <p:sp>
        <p:nvSpPr>
          <p:cNvPr id="123" name="Google Shape;123;p4"/>
          <p:cNvSpPr txBox="1"/>
          <p:nvPr>
            <p:ph idx="1" type="body"/>
          </p:nvPr>
        </p:nvSpPr>
        <p:spPr>
          <a:xfrm>
            <a:off x="1671637" y="1257300"/>
            <a:ext cx="5800725" cy="2947988"/>
          </a:xfrm>
          <a:prstGeom prst="rect">
            <a:avLst/>
          </a:prstGeom>
          <a:noFill/>
          <a:ln>
            <a:noFill/>
          </a:ln>
        </p:spPr>
        <p:txBody>
          <a:bodyPr anchorCtr="0" anchor="t" bIns="45700" lIns="91425" spcFirstLastPara="1" rIns="91425" wrap="square" tIns="45700">
            <a:normAutofit/>
          </a:bodyPr>
          <a:lstStyle/>
          <a:p>
            <a:pPr indent="-171450" lvl="0" marL="260604" rtl="0" algn="just">
              <a:lnSpc>
                <a:spcPct val="90000"/>
              </a:lnSpc>
              <a:spcBef>
                <a:spcPts val="0"/>
              </a:spcBef>
              <a:spcAft>
                <a:spcPts val="0"/>
              </a:spcAft>
              <a:buClr>
                <a:schemeClr val="lt1"/>
              </a:buClr>
              <a:buSzPts val="1500"/>
              <a:buChar char="•"/>
            </a:pPr>
            <a:r>
              <a:rPr lang="en-US" sz="1500">
                <a:solidFill>
                  <a:schemeClr val="lt1"/>
                </a:solidFill>
                <a:latin typeface="Times New Roman"/>
                <a:ea typeface="Times New Roman"/>
                <a:cs typeface="Times New Roman"/>
                <a:sym typeface="Times New Roman"/>
              </a:rPr>
              <a:t>A multispectral image dehazing tries to improve interpretability in the image regions affected by the presence of haze during acquisition.</a:t>
            </a:r>
            <a:endParaRPr/>
          </a:p>
          <a:p>
            <a:pPr indent="-171450" lvl="0" marL="260604" rtl="0" algn="just">
              <a:lnSpc>
                <a:spcPct val="150000"/>
              </a:lnSpc>
              <a:spcBef>
                <a:spcPts val="750"/>
              </a:spcBef>
              <a:spcAft>
                <a:spcPts val="0"/>
              </a:spcAft>
              <a:buClr>
                <a:schemeClr val="lt1"/>
              </a:buClr>
              <a:buSzPts val="1500"/>
              <a:buChar char="•"/>
            </a:pPr>
            <a:r>
              <a:rPr lang="en-US" sz="1500">
                <a:solidFill>
                  <a:schemeClr val="lt1"/>
                </a:solidFill>
                <a:latin typeface="Times New Roman"/>
                <a:ea typeface="Times New Roman"/>
                <a:cs typeface="Times New Roman"/>
                <a:sym typeface="Times New Roman"/>
              </a:rPr>
              <a:t>In remote sensing, optical multispectral satellite images often suffer from the presence of haze resulting in a lack of contrast and data interpretation.</a:t>
            </a:r>
            <a:endParaRPr/>
          </a:p>
          <a:p>
            <a:pPr indent="-171450" lvl="0" marL="260604" rtl="0" algn="just">
              <a:lnSpc>
                <a:spcPct val="90000"/>
              </a:lnSpc>
              <a:spcBef>
                <a:spcPts val="750"/>
              </a:spcBef>
              <a:spcAft>
                <a:spcPts val="0"/>
              </a:spcAft>
              <a:buClr>
                <a:schemeClr val="lt1"/>
              </a:buClr>
              <a:buSzPts val="1500"/>
              <a:buChar char="•"/>
            </a:pPr>
            <a:r>
              <a:rPr lang="en-US" sz="1500">
                <a:solidFill>
                  <a:schemeClr val="lt1"/>
                </a:solidFill>
                <a:latin typeface="Times New Roman"/>
                <a:ea typeface="Times New Roman"/>
                <a:cs typeface="Times New Roman"/>
                <a:sym typeface="Times New Roman"/>
              </a:rPr>
              <a:t>The process of dehazing tries to recover the information affected due to the presence of haze and therefore servers to increase the data interpretation for manual or automated operations. Haze detection and removal is a challenging and important task for optical multispectral data correction.</a:t>
            </a:r>
            <a:endParaRPr/>
          </a:p>
        </p:txBody>
      </p:sp>
      <p:pic>
        <p:nvPicPr>
          <p:cNvPr descr="Chevron arrows" id="124" name="Google Shape;124;p4"/>
          <p:cNvPicPr preferRelativeResize="0"/>
          <p:nvPr/>
        </p:nvPicPr>
        <p:blipFill rotWithShape="1">
          <a:blip r:embed="rId4">
            <a:alphaModFix/>
          </a:blip>
          <a:srcRect b="0" l="0" r="0" t="0"/>
          <a:stretch/>
        </p:blipFill>
        <p:spPr>
          <a:xfrm>
            <a:off x="-42977" y="-171450"/>
            <a:ext cx="914400" cy="914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descr="Black And Grey Abstract Wallpapers - Wallpaper Cave" id="129" name="Google Shape;129;p5"/>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30" name="Google Shape;130;p5"/>
          <p:cNvSpPr txBox="1"/>
          <p:nvPr>
            <p:ph type="title"/>
          </p:nvPr>
        </p:nvSpPr>
        <p:spPr>
          <a:xfrm>
            <a:off x="2286000" y="976908"/>
            <a:ext cx="4942285" cy="560784"/>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FF0000"/>
              </a:buClr>
              <a:buSzPct val="100000"/>
              <a:buFont typeface="Calibri"/>
              <a:buNone/>
            </a:pPr>
            <a:r>
              <a:rPr b="1" lang="en-US">
                <a:solidFill>
                  <a:srgbClr val="FF0000"/>
                </a:solidFill>
                <a:latin typeface="Calibri"/>
                <a:ea typeface="Calibri"/>
                <a:cs typeface="Calibri"/>
                <a:sym typeface="Calibri"/>
              </a:rPr>
              <a:t>Problem Definition</a:t>
            </a:r>
            <a:br>
              <a:rPr b="1" lang="en-US" sz="1350">
                <a:solidFill>
                  <a:srgbClr val="FF0000"/>
                </a:solidFill>
                <a:latin typeface="Times"/>
                <a:ea typeface="Times"/>
                <a:cs typeface="Times"/>
                <a:sym typeface="Times"/>
              </a:rPr>
            </a:br>
            <a:br>
              <a:rPr b="1" lang="en-US">
                <a:solidFill>
                  <a:srgbClr val="FF0000"/>
                </a:solidFill>
                <a:latin typeface="Calibri"/>
                <a:ea typeface="Calibri"/>
                <a:cs typeface="Calibri"/>
                <a:sym typeface="Calibri"/>
              </a:rPr>
            </a:br>
            <a:endParaRPr b="1">
              <a:solidFill>
                <a:srgbClr val="FF0000"/>
              </a:solidFill>
              <a:latin typeface="Calibri"/>
              <a:ea typeface="Calibri"/>
              <a:cs typeface="Calibri"/>
              <a:sym typeface="Calibri"/>
            </a:endParaRPr>
          </a:p>
        </p:txBody>
      </p:sp>
      <p:sp>
        <p:nvSpPr>
          <p:cNvPr id="131" name="Google Shape;131;p5"/>
          <p:cNvSpPr txBox="1"/>
          <p:nvPr>
            <p:ph idx="1" type="body"/>
          </p:nvPr>
        </p:nvSpPr>
        <p:spPr>
          <a:xfrm>
            <a:off x="1371600" y="1306400"/>
            <a:ext cx="6886575" cy="2890838"/>
          </a:xfrm>
          <a:prstGeom prst="rect">
            <a:avLst/>
          </a:prstGeom>
          <a:noFill/>
          <a:ln>
            <a:noFill/>
          </a:ln>
        </p:spPr>
        <p:txBody>
          <a:bodyPr anchorCtr="0" anchor="t" bIns="45700" lIns="91425" spcFirstLastPara="1" rIns="91425" wrap="square" tIns="45700">
            <a:normAutofit/>
          </a:bodyPr>
          <a:lstStyle/>
          <a:p>
            <a:pPr indent="-127000" lvl="0" marL="342900" rtl="0" algn="just">
              <a:lnSpc>
                <a:spcPct val="90000"/>
              </a:lnSpc>
              <a:spcBef>
                <a:spcPts val="0"/>
              </a:spcBef>
              <a:spcAft>
                <a:spcPts val="0"/>
              </a:spcAft>
              <a:buClr>
                <a:schemeClr val="lt1"/>
              </a:buClr>
              <a:buSzPts val="2000"/>
              <a:buChar char="•"/>
            </a:pPr>
            <a:r>
              <a:rPr lang="en-US" sz="2000">
                <a:solidFill>
                  <a:schemeClr val="lt1"/>
                </a:solidFill>
                <a:latin typeface="Times New Roman"/>
                <a:ea typeface="Times New Roman"/>
                <a:cs typeface="Times New Roman"/>
                <a:sym typeface="Times New Roman"/>
              </a:rPr>
              <a:t>Images captured in hazy or foggy weather conditions make the object features difﬁcult to identify by human vision. Accuracy is also the main drawback where we can find an average accuracy of 60% to 70%, which should be increased. </a:t>
            </a:r>
            <a:endParaRPr b="0" i="0" sz="3200">
              <a:solidFill>
                <a:schemeClr val="lt1"/>
              </a:solidFill>
              <a:latin typeface="Arial"/>
              <a:ea typeface="Arial"/>
              <a:cs typeface="Arial"/>
              <a:sym typeface="Arial"/>
            </a:endParaRPr>
          </a:p>
        </p:txBody>
      </p:sp>
      <p:sp>
        <p:nvSpPr>
          <p:cNvPr id="132" name="Google Shape;132;p5"/>
          <p:cNvSpPr txBox="1"/>
          <p:nvPr>
            <p:ph idx="12" type="sldNum"/>
          </p:nvPr>
        </p:nvSpPr>
        <p:spPr>
          <a:xfrm>
            <a:off x="7325917" y="4617244"/>
            <a:ext cx="439340" cy="273844"/>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r>
              <a:rPr lang="en-US"/>
              <a:t> of 12</a:t>
            </a:r>
            <a:endParaRPr/>
          </a:p>
        </p:txBody>
      </p:sp>
      <p:pic>
        <p:nvPicPr>
          <p:cNvPr descr="Chevron arrows" id="133" name="Google Shape;133;p5"/>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descr="Download Abstract Black Wallpaper 1920x1080 | Wallpoper #352778" id="138" name="Google Shape;138;p6"/>
          <p:cNvPicPr preferRelativeResize="0"/>
          <p:nvPr/>
        </p:nvPicPr>
        <p:blipFill rotWithShape="1">
          <a:blip r:embed="rId3">
            <a:alphaModFix/>
          </a:blip>
          <a:srcRect b="0" l="0" r="0" t="0"/>
          <a:stretch/>
        </p:blipFill>
        <p:spPr>
          <a:xfrm>
            <a:off x="0" y="6028"/>
            <a:ext cx="9144000" cy="5131444"/>
          </a:xfrm>
          <a:prstGeom prst="rect">
            <a:avLst/>
          </a:prstGeom>
          <a:noFill/>
          <a:ln>
            <a:noFill/>
          </a:ln>
        </p:spPr>
      </p:pic>
      <p:sp>
        <p:nvSpPr>
          <p:cNvPr id="139" name="Google Shape;139;p6"/>
          <p:cNvSpPr txBox="1"/>
          <p:nvPr>
            <p:ph type="title"/>
          </p:nvPr>
        </p:nvSpPr>
        <p:spPr>
          <a:xfrm>
            <a:off x="1993624" y="805457"/>
            <a:ext cx="4942284" cy="560785"/>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FF0000"/>
              </a:buClr>
              <a:buSzPct val="100000"/>
              <a:buFont typeface="Calibri"/>
              <a:buNone/>
            </a:pPr>
            <a:r>
              <a:rPr b="1" lang="en-US">
                <a:solidFill>
                  <a:srgbClr val="FF0000"/>
                </a:solidFill>
                <a:latin typeface="Calibri"/>
                <a:ea typeface="Calibri"/>
                <a:cs typeface="Calibri"/>
                <a:sym typeface="Calibri"/>
              </a:rPr>
              <a:t>Objective</a:t>
            </a:r>
            <a:br>
              <a:rPr b="1" lang="en-US">
                <a:solidFill>
                  <a:srgbClr val="FF0000"/>
                </a:solidFill>
                <a:latin typeface="Calibri"/>
                <a:ea typeface="Calibri"/>
                <a:cs typeface="Calibri"/>
                <a:sym typeface="Calibri"/>
              </a:rPr>
            </a:br>
            <a:br>
              <a:rPr b="1" lang="en-US">
                <a:solidFill>
                  <a:srgbClr val="FF0000"/>
                </a:solidFill>
                <a:latin typeface="Calibri"/>
                <a:ea typeface="Calibri"/>
                <a:cs typeface="Calibri"/>
                <a:sym typeface="Calibri"/>
              </a:rPr>
            </a:br>
            <a:endParaRPr b="1">
              <a:solidFill>
                <a:srgbClr val="FF0000"/>
              </a:solidFill>
              <a:latin typeface="Calibri"/>
              <a:ea typeface="Calibri"/>
              <a:cs typeface="Calibri"/>
              <a:sym typeface="Calibri"/>
            </a:endParaRPr>
          </a:p>
        </p:txBody>
      </p:sp>
      <p:sp>
        <p:nvSpPr>
          <p:cNvPr id="140" name="Google Shape;140;p6"/>
          <p:cNvSpPr txBox="1"/>
          <p:nvPr>
            <p:ph idx="1" type="body"/>
          </p:nvPr>
        </p:nvSpPr>
        <p:spPr>
          <a:xfrm>
            <a:off x="2000250" y="1085850"/>
            <a:ext cx="5343525" cy="3062288"/>
          </a:xfrm>
          <a:prstGeom prst="rect">
            <a:avLst/>
          </a:prstGeom>
          <a:noFill/>
          <a:ln>
            <a:noFill/>
          </a:ln>
        </p:spPr>
        <p:txBody>
          <a:bodyPr anchorCtr="0" anchor="t" bIns="45700" lIns="91425" spcFirstLastPara="1" rIns="91425" wrap="square" tIns="45700">
            <a:normAutofit lnSpcReduction="10000"/>
          </a:bodyPr>
          <a:lstStyle/>
          <a:p>
            <a:pPr indent="-171450" lvl="0" marL="171450" rtl="0" algn="just">
              <a:lnSpc>
                <a:spcPct val="90000"/>
              </a:lnSpc>
              <a:spcBef>
                <a:spcPts val="0"/>
              </a:spcBef>
              <a:spcAft>
                <a:spcPts val="0"/>
              </a:spcAft>
              <a:buClr>
                <a:schemeClr val="lt1"/>
              </a:buClr>
              <a:buSzPts val="2100"/>
              <a:buFont typeface="Noto Sans Symbols"/>
              <a:buChar char="∙"/>
            </a:pPr>
            <a:r>
              <a:rPr lang="en-US">
                <a:solidFill>
                  <a:schemeClr val="lt1"/>
                </a:solidFill>
                <a:latin typeface="Times New Roman"/>
                <a:ea typeface="Times New Roman"/>
                <a:cs typeface="Times New Roman"/>
                <a:sym typeface="Times New Roman"/>
              </a:rPr>
              <a:t>The main objective is to improve the visual quality. Images with good quality help users fully understand the information and see a clear quality image.</a:t>
            </a:r>
            <a:endParaRPr/>
          </a:p>
          <a:p>
            <a:pPr indent="-38100" lvl="0" marL="171450" rtl="0" algn="just">
              <a:lnSpc>
                <a:spcPct val="90000"/>
              </a:lnSpc>
              <a:spcBef>
                <a:spcPts val="0"/>
              </a:spcBef>
              <a:spcAft>
                <a:spcPts val="0"/>
              </a:spcAft>
              <a:buClr>
                <a:schemeClr val="dk1"/>
              </a:buClr>
              <a:buSzPts val="2100"/>
              <a:buFont typeface="Noto Sans Symbols"/>
              <a:buNone/>
            </a:pPr>
            <a:r>
              <a:t/>
            </a:r>
            <a:endParaRPr>
              <a:solidFill>
                <a:schemeClr val="lt1"/>
              </a:solidFill>
              <a:latin typeface="Times New Roman"/>
              <a:ea typeface="Times New Roman"/>
              <a:cs typeface="Times New Roman"/>
              <a:sym typeface="Times New Roman"/>
            </a:endParaRPr>
          </a:p>
          <a:p>
            <a:pPr indent="-171450" lvl="0" marL="171450" rtl="0" algn="just">
              <a:lnSpc>
                <a:spcPct val="90000"/>
              </a:lnSpc>
              <a:spcBef>
                <a:spcPts val="0"/>
              </a:spcBef>
              <a:spcAft>
                <a:spcPts val="0"/>
              </a:spcAft>
              <a:buClr>
                <a:schemeClr val="lt1"/>
              </a:buClr>
              <a:buSzPts val="2100"/>
              <a:buFont typeface="Noto Sans Symbols"/>
              <a:buChar char="∙"/>
            </a:pPr>
            <a:r>
              <a:rPr lang="en-US">
                <a:solidFill>
                  <a:schemeClr val="lt1"/>
                </a:solidFill>
                <a:latin typeface="Times New Roman"/>
                <a:ea typeface="Times New Roman"/>
                <a:cs typeface="Times New Roman"/>
                <a:sym typeface="Times New Roman"/>
              </a:rPr>
              <a:t>To improve colour fidelity in remote sensing images.</a:t>
            </a:r>
            <a:endParaRPr>
              <a:solidFill>
                <a:schemeClr val="lt1"/>
              </a:solidFill>
              <a:latin typeface="Times New Roman"/>
              <a:ea typeface="Times New Roman"/>
              <a:cs typeface="Times New Roman"/>
              <a:sym typeface="Times New Roman"/>
            </a:endParaRPr>
          </a:p>
          <a:p>
            <a:pPr indent="-38100" lvl="0" marL="171450" rtl="0" algn="just">
              <a:lnSpc>
                <a:spcPct val="90000"/>
              </a:lnSpc>
              <a:spcBef>
                <a:spcPts val="0"/>
              </a:spcBef>
              <a:spcAft>
                <a:spcPts val="0"/>
              </a:spcAft>
              <a:buClr>
                <a:schemeClr val="dk1"/>
              </a:buClr>
              <a:buSzPts val="2100"/>
              <a:buFont typeface="Noto Sans Symbols"/>
              <a:buNone/>
            </a:pPr>
            <a:r>
              <a:t/>
            </a:r>
            <a:endParaRPr>
              <a:solidFill>
                <a:schemeClr val="lt1"/>
              </a:solidFill>
              <a:latin typeface="Times New Roman"/>
              <a:ea typeface="Times New Roman"/>
              <a:cs typeface="Times New Roman"/>
              <a:sym typeface="Times New Roman"/>
            </a:endParaRPr>
          </a:p>
          <a:p>
            <a:pPr indent="-171450" lvl="0" marL="171450" rtl="0" algn="just">
              <a:lnSpc>
                <a:spcPct val="90000"/>
              </a:lnSpc>
              <a:spcBef>
                <a:spcPts val="0"/>
              </a:spcBef>
              <a:spcAft>
                <a:spcPts val="0"/>
              </a:spcAft>
              <a:buClr>
                <a:schemeClr val="lt1"/>
              </a:buClr>
              <a:buSzPts val="2100"/>
              <a:buFont typeface="Noto Sans Symbols"/>
              <a:buChar char="∙"/>
            </a:pPr>
            <a:r>
              <a:rPr lang="en-US">
                <a:solidFill>
                  <a:schemeClr val="lt1"/>
                </a:solidFill>
                <a:latin typeface="Times New Roman"/>
                <a:ea typeface="Times New Roman"/>
                <a:cs typeface="Times New Roman"/>
                <a:sym typeface="Times New Roman"/>
              </a:rPr>
              <a:t>To build a user friendly interface.</a:t>
            </a:r>
            <a:endParaRPr/>
          </a:p>
          <a:p>
            <a:pPr indent="-38100" lvl="0" marL="171450" rtl="0" algn="just">
              <a:lnSpc>
                <a:spcPct val="90000"/>
              </a:lnSpc>
              <a:spcBef>
                <a:spcPts val="0"/>
              </a:spcBef>
              <a:spcAft>
                <a:spcPts val="0"/>
              </a:spcAft>
              <a:buClr>
                <a:schemeClr val="dk1"/>
              </a:buClr>
              <a:buSzPts val="2100"/>
              <a:buFont typeface="Noto Sans Symbols"/>
              <a:buNone/>
            </a:pPr>
            <a:r>
              <a:t/>
            </a:r>
            <a:endParaRPr>
              <a:solidFill>
                <a:schemeClr val="lt1"/>
              </a:solidFill>
              <a:latin typeface="Times New Roman"/>
              <a:ea typeface="Times New Roman"/>
              <a:cs typeface="Times New Roman"/>
              <a:sym typeface="Times New Roman"/>
            </a:endParaRPr>
          </a:p>
          <a:p>
            <a:pPr indent="-171450" lvl="0" marL="171450" rtl="0" algn="just">
              <a:lnSpc>
                <a:spcPct val="90000"/>
              </a:lnSpc>
              <a:spcBef>
                <a:spcPts val="0"/>
              </a:spcBef>
              <a:spcAft>
                <a:spcPts val="0"/>
              </a:spcAft>
              <a:buClr>
                <a:schemeClr val="lt1"/>
              </a:buClr>
              <a:buSzPts val="2100"/>
              <a:buFont typeface="Noto Sans Symbols"/>
              <a:buChar char="∙"/>
            </a:pPr>
            <a:r>
              <a:rPr lang="en-US">
                <a:solidFill>
                  <a:schemeClr val="lt1"/>
                </a:solidFill>
                <a:latin typeface="Times New Roman"/>
                <a:ea typeface="Times New Roman"/>
                <a:cs typeface="Times New Roman"/>
                <a:sym typeface="Times New Roman"/>
              </a:rPr>
              <a:t>To improve the accuracy of the hazed image </a:t>
            </a:r>
            <a:endParaRPr/>
          </a:p>
          <a:p>
            <a:pPr indent="0" lvl="0" marL="0" rtl="0" algn="just">
              <a:lnSpc>
                <a:spcPct val="90000"/>
              </a:lnSpc>
              <a:spcBef>
                <a:spcPts val="0"/>
              </a:spcBef>
              <a:spcAft>
                <a:spcPts val="0"/>
              </a:spcAft>
              <a:buClr>
                <a:schemeClr val="dk1"/>
              </a:buClr>
              <a:buSzPts val="2100"/>
              <a:buNone/>
            </a:pPr>
            <a:r>
              <a:t/>
            </a:r>
            <a:endParaRPr>
              <a:solidFill>
                <a:schemeClr val="lt1"/>
              </a:solidFill>
              <a:latin typeface="Times"/>
              <a:ea typeface="Times"/>
              <a:cs typeface="Times"/>
              <a:sym typeface="Times"/>
            </a:endParaRPr>
          </a:p>
        </p:txBody>
      </p:sp>
      <p:pic>
        <p:nvPicPr>
          <p:cNvPr descr="Chevron arrows" id="141" name="Google Shape;141;p6"/>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descr="Black And Grey Abstract Wallpapers - Wallpaper Cave" id="146" name="Google Shape;146;p7"/>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147" name="Google Shape;147;p7"/>
          <p:cNvSpPr txBox="1"/>
          <p:nvPr>
            <p:ph type="title"/>
          </p:nvPr>
        </p:nvSpPr>
        <p:spPr>
          <a:xfrm>
            <a:off x="2279375" y="266649"/>
            <a:ext cx="4941094" cy="96083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3300"/>
              <a:buFont typeface="Calibri"/>
              <a:buNone/>
            </a:pPr>
            <a:r>
              <a:rPr b="1" lang="en-US">
                <a:solidFill>
                  <a:srgbClr val="FF0000"/>
                </a:solidFill>
                <a:latin typeface="Calibri"/>
                <a:ea typeface="Calibri"/>
                <a:cs typeface="Calibri"/>
                <a:sym typeface="Calibri"/>
              </a:rPr>
              <a:t>Scope of the project</a:t>
            </a:r>
            <a:endParaRPr>
              <a:solidFill>
                <a:srgbClr val="FF0000"/>
              </a:solidFill>
              <a:latin typeface="Calibri"/>
              <a:ea typeface="Calibri"/>
              <a:cs typeface="Calibri"/>
              <a:sym typeface="Calibri"/>
            </a:endParaRPr>
          </a:p>
        </p:txBody>
      </p:sp>
      <p:sp>
        <p:nvSpPr>
          <p:cNvPr id="148" name="Google Shape;148;p7"/>
          <p:cNvSpPr txBox="1"/>
          <p:nvPr>
            <p:ph idx="1" type="body"/>
          </p:nvPr>
        </p:nvSpPr>
        <p:spPr>
          <a:xfrm>
            <a:off x="1365311" y="1227483"/>
            <a:ext cx="6769222" cy="3233267"/>
          </a:xfrm>
          <a:prstGeom prst="rect">
            <a:avLst/>
          </a:prstGeom>
          <a:noFill/>
          <a:ln>
            <a:noFill/>
          </a:ln>
        </p:spPr>
        <p:txBody>
          <a:bodyPr anchorCtr="0" anchor="t" bIns="45700" lIns="91425" spcFirstLastPara="1" rIns="91425" wrap="square" tIns="45700">
            <a:normAutofit/>
          </a:bodyPr>
          <a:lstStyle/>
          <a:p>
            <a:pPr indent="-171450" lvl="0" marL="171450" rtl="0" algn="just">
              <a:lnSpc>
                <a:spcPct val="90000"/>
              </a:lnSpc>
              <a:spcBef>
                <a:spcPts val="0"/>
              </a:spcBef>
              <a:spcAft>
                <a:spcPts val="0"/>
              </a:spcAft>
              <a:buClr>
                <a:schemeClr val="lt1"/>
              </a:buClr>
              <a:buSzPts val="2100"/>
              <a:buFont typeface="Noto Sans Symbols"/>
              <a:buChar char="∙"/>
            </a:pPr>
            <a:r>
              <a:rPr lang="en-US">
                <a:solidFill>
                  <a:schemeClr val="lt1"/>
                </a:solidFill>
                <a:latin typeface="Times New Roman"/>
                <a:ea typeface="Times New Roman"/>
                <a:cs typeface="Times New Roman"/>
                <a:sym typeface="Times New Roman"/>
              </a:rPr>
              <a:t>By using this model we are going to tackle the problem faced while recognizing hazed image.</a:t>
            </a:r>
            <a:endParaRPr/>
          </a:p>
          <a:p>
            <a:pPr indent="-38100" lvl="0" marL="171450" rtl="0" algn="just">
              <a:lnSpc>
                <a:spcPct val="90000"/>
              </a:lnSpc>
              <a:spcBef>
                <a:spcPts val="0"/>
              </a:spcBef>
              <a:spcAft>
                <a:spcPts val="0"/>
              </a:spcAft>
              <a:buClr>
                <a:schemeClr val="dk1"/>
              </a:buClr>
              <a:buSzPts val="2100"/>
              <a:buFont typeface="Noto Sans Symbols"/>
              <a:buNone/>
            </a:pPr>
            <a:r>
              <a:t/>
            </a:r>
            <a:endParaRPr>
              <a:solidFill>
                <a:schemeClr val="lt1"/>
              </a:solidFill>
              <a:latin typeface="Times New Roman"/>
              <a:ea typeface="Times New Roman"/>
              <a:cs typeface="Times New Roman"/>
              <a:sym typeface="Times New Roman"/>
            </a:endParaRPr>
          </a:p>
          <a:p>
            <a:pPr indent="-171450" lvl="0" marL="171450" rtl="0" algn="just">
              <a:lnSpc>
                <a:spcPct val="90000"/>
              </a:lnSpc>
              <a:spcBef>
                <a:spcPts val="0"/>
              </a:spcBef>
              <a:spcAft>
                <a:spcPts val="0"/>
              </a:spcAft>
              <a:buClr>
                <a:schemeClr val="lt1"/>
              </a:buClr>
              <a:buSzPts val="2100"/>
              <a:buFont typeface="Noto Sans Symbols"/>
              <a:buChar char="∙"/>
            </a:pPr>
            <a:r>
              <a:rPr lang="en-US">
                <a:solidFill>
                  <a:schemeClr val="lt1"/>
                </a:solidFill>
                <a:latin typeface="Times New Roman"/>
                <a:ea typeface="Times New Roman"/>
                <a:cs typeface="Times New Roman"/>
                <a:sym typeface="Times New Roman"/>
              </a:rPr>
              <a:t>In this project we are going to compare different methods and bring out the best method out of it.</a:t>
            </a:r>
            <a:endParaRPr/>
          </a:p>
          <a:p>
            <a:pPr indent="-38100" lvl="0" marL="171450" rtl="0" algn="just">
              <a:lnSpc>
                <a:spcPct val="90000"/>
              </a:lnSpc>
              <a:spcBef>
                <a:spcPts val="0"/>
              </a:spcBef>
              <a:spcAft>
                <a:spcPts val="0"/>
              </a:spcAft>
              <a:buClr>
                <a:schemeClr val="dk1"/>
              </a:buClr>
              <a:buSzPts val="2100"/>
              <a:buFont typeface="Noto Sans Symbols"/>
              <a:buNone/>
            </a:pPr>
            <a:r>
              <a:t/>
            </a:r>
            <a:endParaRPr>
              <a:solidFill>
                <a:schemeClr val="lt1"/>
              </a:solidFill>
              <a:latin typeface="Times New Roman"/>
              <a:ea typeface="Times New Roman"/>
              <a:cs typeface="Times New Roman"/>
              <a:sym typeface="Times New Roman"/>
            </a:endParaRPr>
          </a:p>
          <a:p>
            <a:pPr indent="-171450" lvl="0" marL="171450" rtl="0" algn="just">
              <a:lnSpc>
                <a:spcPct val="90000"/>
              </a:lnSpc>
              <a:spcBef>
                <a:spcPts val="0"/>
              </a:spcBef>
              <a:spcAft>
                <a:spcPts val="0"/>
              </a:spcAft>
              <a:buClr>
                <a:schemeClr val="lt1"/>
              </a:buClr>
              <a:buSzPts val="2100"/>
              <a:buFont typeface="Noto Sans Symbols"/>
              <a:buChar char="∙"/>
            </a:pPr>
            <a:r>
              <a:rPr lang="en-US">
                <a:solidFill>
                  <a:schemeClr val="lt1"/>
                </a:solidFill>
                <a:latin typeface="Times New Roman"/>
                <a:ea typeface="Times New Roman"/>
                <a:cs typeface="Times New Roman"/>
                <a:sym typeface="Times New Roman"/>
              </a:rPr>
              <a:t>An end to end user interface will be created were there will be provision to view and download the clear image.</a:t>
            </a:r>
            <a:endParaRPr>
              <a:solidFill>
                <a:schemeClr val="lt1"/>
              </a:solidFill>
              <a:latin typeface="Times New Roman"/>
              <a:ea typeface="Times New Roman"/>
              <a:cs typeface="Times New Roman"/>
              <a:sym typeface="Times New Roman"/>
            </a:endParaRPr>
          </a:p>
        </p:txBody>
      </p:sp>
      <p:pic>
        <p:nvPicPr>
          <p:cNvPr descr="Chevron arrows" id="149" name="Google Shape;149;p7"/>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descr="Download Abstract Black Wallpaper 1920x1080 | Wallpoper #352778" id="154" name="Google Shape;154;p8"/>
          <p:cNvPicPr preferRelativeResize="0"/>
          <p:nvPr/>
        </p:nvPicPr>
        <p:blipFill rotWithShape="1">
          <a:blip r:embed="rId3">
            <a:alphaModFix/>
          </a:blip>
          <a:srcRect b="0" l="0" r="0" t="0"/>
          <a:stretch/>
        </p:blipFill>
        <p:spPr>
          <a:xfrm>
            <a:off x="0" y="0"/>
            <a:ext cx="9144000" cy="5131444"/>
          </a:xfrm>
          <a:prstGeom prst="rect">
            <a:avLst/>
          </a:prstGeom>
          <a:noFill/>
          <a:ln>
            <a:noFill/>
          </a:ln>
        </p:spPr>
      </p:pic>
      <p:graphicFrame>
        <p:nvGraphicFramePr>
          <p:cNvPr id="155" name="Google Shape;155;p8"/>
          <p:cNvGraphicFramePr/>
          <p:nvPr/>
        </p:nvGraphicFramePr>
        <p:xfrm>
          <a:off x="190499" y="819150"/>
          <a:ext cx="3000000" cy="3000000"/>
        </p:xfrm>
        <a:graphic>
          <a:graphicData uri="http://schemas.openxmlformats.org/drawingml/2006/table">
            <a:tbl>
              <a:tblPr bandRow="1" firstRow="1">
                <a:noFill/>
                <a:tableStyleId>{4FD05026-4C4F-416C-AFE3-F9D006540BC6}</a:tableStyleId>
              </a:tblPr>
              <a:tblGrid>
                <a:gridCol w="575600"/>
                <a:gridCol w="1711900"/>
                <a:gridCol w="1190900"/>
                <a:gridCol w="1563050"/>
                <a:gridCol w="1935200"/>
                <a:gridCol w="1786350"/>
              </a:tblGrid>
              <a:tr h="781975">
                <a:tc>
                  <a:txBody>
                    <a:bodyPr/>
                    <a:lstStyle/>
                    <a:p>
                      <a:pPr indent="0" lvl="0" marL="0" marR="0" rtl="0" algn="l">
                        <a:spcBef>
                          <a:spcPts val="0"/>
                        </a:spcBef>
                        <a:spcAft>
                          <a:spcPts val="0"/>
                        </a:spcAft>
                        <a:buNone/>
                      </a:pPr>
                      <a:r>
                        <a:rPr lang="en-US" sz="1400" u="none" cap="none" strike="noStrike"/>
                        <a:t>SL.NO</a:t>
                      </a:r>
                      <a:endParaRPr sz="1400">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t>Author’s Name/ Paper Title </a:t>
                      </a:r>
                      <a:endParaRPr sz="1400">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t>Conference/Journal Name and year</a:t>
                      </a:r>
                      <a:endParaRPr sz="1400">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t>Technology/ Design</a:t>
                      </a:r>
                      <a:endParaRPr sz="1400">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t>Results shared by author</a:t>
                      </a:r>
                      <a:endParaRPr sz="1400">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t>What you infer</a:t>
                      </a:r>
                      <a:endParaRPr sz="1400">
                        <a:latin typeface="Times New Roman"/>
                        <a:ea typeface="Times New Roman"/>
                        <a:cs typeface="Times New Roman"/>
                        <a:sym typeface="Times New Roman"/>
                      </a:endParaRPr>
                    </a:p>
                  </a:txBody>
                  <a:tcPr marT="34300" marB="34300" marR="68575" marL="68575"/>
                </a:tc>
              </a:tr>
              <a:tr h="1686700">
                <a:tc>
                  <a:txBody>
                    <a:bodyPr/>
                    <a:lstStyle/>
                    <a:p>
                      <a:pPr indent="0" lvl="0" marL="0" marR="0" rtl="0" algn="just">
                        <a:spcBef>
                          <a:spcPts val="0"/>
                        </a:spcBef>
                        <a:spcAft>
                          <a:spcPts val="0"/>
                        </a:spcAft>
                        <a:buNone/>
                      </a:pPr>
                      <a:r>
                        <a:rPr lang="en-US" sz="1100"/>
                        <a:t>1.)</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lnSpc>
                          <a:spcPct val="100000"/>
                        </a:lnSpc>
                        <a:spcBef>
                          <a:spcPts val="0"/>
                        </a:spcBef>
                        <a:spcAft>
                          <a:spcPts val="0"/>
                        </a:spcAft>
                        <a:buClr>
                          <a:schemeClr val="dk1"/>
                        </a:buClr>
                        <a:buSzPts val="1100"/>
                        <a:buFont typeface="Calibri"/>
                        <a:buNone/>
                      </a:pPr>
                      <a:r>
                        <a:rPr lang="en-US" sz="1100"/>
                        <a:t>Juping Liu 1,2, Shiju Wang 1 , Xin Wang 1 , Mingye Ju 1,* and Dengyin Zhang 1 </a:t>
                      </a:r>
                      <a:endParaRPr b="0" sz="1100">
                        <a:solidFill>
                          <a:schemeClr val="dk1"/>
                        </a:solidFill>
                      </a:endParaRPr>
                    </a:p>
                    <a:p>
                      <a:pPr indent="0" lvl="0" marL="0" marR="0" rtl="0" algn="just">
                        <a:lnSpc>
                          <a:spcPct val="100000"/>
                        </a:lnSpc>
                        <a:spcBef>
                          <a:spcPts val="0"/>
                        </a:spcBef>
                        <a:spcAft>
                          <a:spcPts val="0"/>
                        </a:spcAft>
                        <a:buClr>
                          <a:schemeClr val="dk1"/>
                        </a:buClr>
                        <a:buSzPts val="1100"/>
                        <a:buFont typeface="Calibri"/>
                        <a:buNone/>
                      </a:pPr>
                      <a:r>
                        <a:t/>
                      </a:r>
                      <a:endParaRPr b="0" sz="1100">
                        <a:solidFill>
                          <a:schemeClr val="dk1"/>
                        </a:solidFill>
                      </a:endParaRPr>
                    </a:p>
                    <a:p>
                      <a:pPr indent="0" lvl="0" marL="0" marR="0" rtl="0" algn="just">
                        <a:lnSpc>
                          <a:spcPct val="100000"/>
                        </a:lnSpc>
                        <a:spcBef>
                          <a:spcPts val="0"/>
                        </a:spcBef>
                        <a:spcAft>
                          <a:spcPts val="0"/>
                        </a:spcAft>
                        <a:buClr>
                          <a:schemeClr val="dk1"/>
                        </a:buClr>
                        <a:buSzPts val="1100"/>
                        <a:buFont typeface="Calibri"/>
                        <a:buNone/>
                      </a:pPr>
                      <a:r>
                        <a:rPr b="0" lang="en-US" sz="1100">
                          <a:solidFill>
                            <a:schemeClr val="dk1"/>
                          </a:solidFill>
                        </a:rPr>
                        <a:t>A Review of Remote Sensing Image Dehazing</a:t>
                      </a:r>
                      <a:endParaRPr/>
                    </a:p>
                    <a:p>
                      <a:pPr indent="0" lvl="0" marL="0" marR="0" rtl="0" algn="just">
                        <a:spcBef>
                          <a:spcPts val="0"/>
                        </a:spcBef>
                        <a:spcAft>
                          <a:spcPts val="0"/>
                        </a:spcAft>
                        <a:buNone/>
                      </a:pPr>
                      <a:r>
                        <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b="0" lang="en-US" sz="1100">
                          <a:solidFill>
                            <a:schemeClr val="dk1"/>
                          </a:solidFill>
                        </a:rPr>
                        <a:t>Multidisciplinary Digital Publishing Institute[MDPI]</a:t>
                      </a:r>
                      <a:endParaRPr/>
                    </a:p>
                    <a:p>
                      <a:pPr indent="0" lvl="0" marL="0" marR="0" rtl="0" algn="just">
                        <a:spcBef>
                          <a:spcPts val="0"/>
                        </a:spcBef>
                        <a:spcAft>
                          <a:spcPts val="0"/>
                        </a:spcAft>
                        <a:buNone/>
                      </a:pPr>
                      <a:r>
                        <a:rPr b="0" lang="en-US" sz="1100">
                          <a:solidFill>
                            <a:schemeClr val="dk1"/>
                          </a:solidFill>
                        </a:rPr>
                        <a:t>(2021)</a:t>
                      </a:r>
                      <a:endParaRPr b="0"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Physical Dehazing, Estimating the Transmission.</a:t>
                      </a:r>
                      <a:endParaRPr/>
                    </a:p>
                    <a:p>
                      <a:pPr indent="0" lvl="0" marL="0" marR="0" rtl="0" algn="just">
                        <a:spcBef>
                          <a:spcPts val="0"/>
                        </a:spcBef>
                        <a:spcAft>
                          <a:spcPts val="0"/>
                        </a:spcAft>
                        <a:buNone/>
                      </a:pPr>
                      <a:r>
                        <a:rPr lang="en-US" sz="1100"/>
                        <a:t>Data-Driven Based Dehazing, Dehaze Net, Remote Sensing Dehazing Image Quality Evaluation, </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As a result, the anticipated models accounts for the majority of its success in terms of dehazing performance. The most frequent quantitative measures and the RS application scenario Dehazing techniques were also shown.</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Here we have seen that he imaging theory of hazy data is ignored in image enhancement, which primarily emphasizes the maximization of local or global contrast. </a:t>
                      </a:r>
                      <a:endParaRPr sz="1100">
                        <a:latin typeface="Times New Roman"/>
                        <a:ea typeface="Times New Roman"/>
                        <a:cs typeface="Times New Roman"/>
                        <a:sym typeface="Times New Roman"/>
                      </a:endParaRPr>
                    </a:p>
                  </a:txBody>
                  <a:tcPr marT="34300" marB="34300" marR="68575" marL="68575"/>
                </a:tc>
              </a:tr>
              <a:tr h="1764250">
                <a:tc>
                  <a:txBody>
                    <a:bodyPr/>
                    <a:lstStyle/>
                    <a:p>
                      <a:pPr indent="0" lvl="0" marL="0" marR="0" rtl="0" algn="just">
                        <a:spcBef>
                          <a:spcPts val="0"/>
                        </a:spcBef>
                        <a:spcAft>
                          <a:spcPts val="0"/>
                        </a:spcAft>
                        <a:buNone/>
                      </a:pPr>
                      <a:r>
                        <a:rPr lang="en-US" sz="1100"/>
                        <a:t>2.) </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ZHIJIE HE, CAILAN GONG, YONG HU, AND LAN LI</a:t>
                      </a:r>
                      <a:endParaRPr/>
                    </a:p>
                    <a:p>
                      <a:pPr indent="0" lvl="0" marL="0" marR="0" rtl="0" algn="just">
                        <a:spcBef>
                          <a:spcPts val="0"/>
                        </a:spcBef>
                        <a:spcAft>
                          <a:spcPts val="0"/>
                        </a:spcAft>
                        <a:buNone/>
                      </a:pPr>
                      <a:r>
                        <a:t/>
                      </a:r>
                      <a:endParaRPr sz="1100"/>
                    </a:p>
                    <a:p>
                      <a:pPr indent="0" lvl="0" marL="0" marR="0" rtl="0" algn="just">
                        <a:spcBef>
                          <a:spcPts val="0"/>
                        </a:spcBef>
                        <a:spcAft>
                          <a:spcPts val="0"/>
                        </a:spcAft>
                        <a:buNone/>
                      </a:pPr>
                      <a:r>
                        <a:rPr lang="en-US" sz="1100"/>
                        <a:t>Remote Sensing Image Dehazing Based on an Attention Convolutional Neural Network</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IEEE Xplore</a:t>
                      </a:r>
                      <a:endParaRPr/>
                    </a:p>
                    <a:p>
                      <a:pPr indent="0" lvl="0" marL="0" marR="0" rtl="0" algn="just">
                        <a:spcBef>
                          <a:spcPts val="0"/>
                        </a:spcBef>
                        <a:spcAft>
                          <a:spcPts val="0"/>
                        </a:spcAft>
                        <a:buNone/>
                      </a:pPr>
                      <a:r>
                        <a:rPr lang="en-US" sz="1100"/>
                        <a:t>(2019)</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Remote sensing, Atmospheric modeling, Feature extraction,Kernel,Image restoration, Neural networks, Degradation</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The heterogeneous haze in some areas of the remote sensing images were effectively removed. In both the haze residue level and evaluation index, this method was superior to the conventional dark channel method, DehazeNet, and AOD-NET</a:t>
                      </a:r>
                      <a:endParaRPr sz="1100">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t>In this paper we have seen for images taken in the same area, the background information in hazy images acquired on different days varied due to factors like different lighting conditions.</a:t>
                      </a:r>
                      <a:endParaRPr sz="1100">
                        <a:latin typeface="Times New Roman"/>
                        <a:ea typeface="Times New Roman"/>
                        <a:cs typeface="Times New Roman"/>
                        <a:sym typeface="Times New Roman"/>
                      </a:endParaRPr>
                    </a:p>
                  </a:txBody>
                  <a:tcPr marT="34300" marB="34300" marR="68575" marL="68575"/>
                </a:tc>
              </a:tr>
            </a:tbl>
          </a:graphicData>
        </a:graphic>
      </p:graphicFrame>
      <p:sp>
        <p:nvSpPr>
          <p:cNvPr id="156" name="Google Shape;156;p8"/>
          <p:cNvSpPr txBox="1"/>
          <p:nvPr/>
        </p:nvSpPr>
        <p:spPr>
          <a:xfrm>
            <a:off x="1485899" y="111264"/>
            <a:ext cx="6172200" cy="7078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4000" u="none" cap="none" strike="noStrike">
                <a:solidFill>
                  <a:srgbClr val="FF0000"/>
                </a:solidFill>
                <a:latin typeface="Calibri"/>
                <a:ea typeface="Calibri"/>
                <a:cs typeface="Calibri"/>
                <a:sym typeface="Calibri"/>
              </a:rPr>
              <a:t>State of the Art-work</a:t>
            </a:r>
            <a:endParaRPr b="0" i="0" sz="4000" u="none" cap="none" strike="noStrike">
              <a:solidFill>
                <a:srgbClr val="FF0000"/>
              </a:solidFill>
              <a:latin typeface="Calibri"/>
              <a:ea typeface="Calibri"/>
              <a:cs typeface="Calibri"/>
              <a:sym typeface="Calibri"/>
            </a:endParaRPr>
          </a:p>
        </p:txBody>
      </p:sp>
      <p:pic>
        <p:nvPicPr>
          <p:cNvPr descr="Chevron arrows" id="157" name="Google Shape;157;p8"/>
          <p:cNvPicPr preferRelativeResize="0"/>
          <p:nvPr/>
        </p:nvPicPr>
        <p:blipFill rotWithShape="1">
          <a:blip r:embed="rId4">
            <a:alphaModFix/>
          </a:blip>
          <a:srcRect b="0" l="0" r="0" t="0"/>
          <a:stretch/>
        </p:blipFill>
        <p:spPr>
          <a:xfrm>
            <a:off x="-37795" y="-171450"/>
            <a:ext cx="914400" cy="914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descr="Download Abstract Black Wallpaper 1920x1080 | Wallpoper #352778" id="162" name="Google Shape;162;p9"/>
          <p:cNvPicPr preferRelativeResize="0"/>
          <p:nvPr/>
        </p:nvPicPr>
        <p:blipFill rotWithShape="1">
          <a:blip r:embed="rId3">
            <a:alphaModFix/>
          </a:blip>
          <a:srcRect b="0" l="0" r="0" t="0"/>
          <a:stretch/>
        </p:blipFill>
        <p:spPr>
          <a:xfrm>
            <a:off x="0" y="0"/>
            <a:ext cx="9144000" cy="5131444"/>
          </a:xfrm>
          <a:prstGeom prst="rect">
            <a:avLst/>
          </a:prstGeom>
          <a:noFill/>
          <a:ln>
            <a:noFill/>
          </a:ln>
        </p:spPr>
      </p:pic>
      <p:graphicFrame>
        <p:nvGraphicFramePr>
          <p:cNvPr id="163" name="Google Shape;163;p9"/>
          <p:cNvGraphicFramePr/>
          <p:nvPr/>
        </p:nvGraphicFramePr>
        <p:xfrm>
          <a:off x="152400" y="209550"/>
          <a:ext cx="3000000" cy="3000000"/>
        </p:xfrm>
        <a:graphic>
          <a:graphicData uri="http://schemas.openxmlformats.org/drawingml/2006/table">
            <a:tbl>
              <a:tblPr bandRow="1" firstRow="1">
                <a:noFill/>
                <a:tableStyleId>{0B767B25-9677-4603-A60A-1F925069BDBE}</a:tableStyleId>
              </a:tblPr>
              <a:tblGrid>
                <a:gridCol w="580600"/>
                <a:gridCol w="1726800"/>
                <a:gridCol w="1276325"/>
                <a:gridCol w="1501575"/>
                <a:gridCol w="1952025"/>
                <a:gridCol w="1801875"/>
              </a:tblGrid>
              <a:tr h="875575">
                <a:tc>
                  <a:txBody>
                    <a:bodyPr/>
                    <a:lstStyle/>
                    <a:p>
                      <a:pPr indent="0" lvl="0" marL="0" marR="0" rtl="0" algn="l">
                        <a:spcBef>
                          <a:spcPts val="0"/>
                        </a:spcBef>
                        <a:spcAft>
                          <a:spcPts val="0"/>
                        </a:spcAft>
                        <a:buNone/>
                      </a:pPr>
                      <a:r>
                        <a:rPr lang="en-US" sz="1400">
                          <a:solidFill>
                            <a:schemeClr val="lt1"/>
                          </a:solidFill>
                        </a:rPr>
                        <a:t>SL.NO</a:t>
                      </a:r>
                      <a:endParaRPr sz="14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solidFill>
                            <a:schemeClr val="lt1"/>
                          </a:solidFill>
                        </a:rPr>
                        <a:t>Author’s Name/ Paper Title </a:t>
                      </a:r>
                      <a:endParaRPr sz="14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solidFill>
                            <a:schemeClr val="lt1"/>
                          </a:solidFill>
                        </a:rPr>
                        <a:t>Conference/Journal Name and year</a:t>
                      </a:r>
                      <a:endParaRPr sz="14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solidFill>
                            <a:schemeClr val="lt1"/>
                          </a:solidFill>
                        </a:rPr>
                        <a:t>Technology/ Design</a:t>
                      </a:r>
                      <a:endParaRPr sz="14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solidFill>
                            <a:schemeClr val="lt1"/>
                          </a:solidFill>
                        </a:rPr>
                        <a:t>Results shared by author</a:t>
                      </a:r>
                      <a:endParaRPr sz="14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l">
                        <a:spcBef>
                          <a:spcPts val="0"/>
                        </a:spcBef>
                        <a:spcAft>
                          <a:spcPts val="0"/>
                        </a:spcAft>
                        <a:buNone/>
                      </a:pPr>
                      <a:r>
                        <a:rPr lang="en-US" sz="1400">
                          <a:solidFill>
                            <a:schemeClr val="lt1"/>
                          </a:solidFill>
                        </a:rPr>
                        <a:t>What you infer</a:t>
                      </a:r>
                      <a:endParaRPr sz="1400">
                        <a:solidFill>
                          <a:schemeClr val="lt1"/>
                        </a:solidFill>
                        <a:latin typeface="Times New Roman"/>
                        <a:ea typeface="Times New Roman"/>
                        <a:cs typeface="Times New Roman"/>
                        <a:sym typeface="Times New Roman"/>
                      </a:endParaRPr>
                    </a:p>
                  </a:txBody>
                  <a:tcPr marT="34300" marB="34300" marR="68575" marL="68575"/>
                </a:tc>
              </a:tr>
              <a:tr h="1816250">
                <a:tc>
                  <a:txBody>
                    <a:bodyPr/>
                    <a:lstStyle/>
                    <a:p>
                      <a:pPr indent="0" lvl="0" marL="0" marR="0" rtl="0" algn="just">
                        <a:spcBef>
                          <a:spcPts val="0"/>
                        </a:spcBef>
                        <a:spcAft>
                          <a:spcPts val="0"/>
                        </a:spcAft>
                        <a:buNone/>
                      </a:pPr>
                      <a:r>
                        <a:rPr lang="en-US" sz="1100">
                          <a:solidFill>
                            <a:schemeClr val="lt1"/>
                          </a:solidFill>
                        </a:rPr>
                        <a:t>3.)</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Yongfei Guo,1Zeshu Zhang,1and Hangfei Yuan1</a:t>
                      </a:r>
                      <a:endParaRPr/>
                    </a:p>
                    <a:p>
                      <a:pPr indent="0" lvl="0" marL="0" marR="0" rtl="0" algn="just">
                        <a:spcBef>
                          <a:spcPts val="0"/>
                        </a:spcBef>
                        <a:spcAft>
                          <a:spcPts val="0"/>
                        </a:spcAft>
                        <a:buNone/>
                      </a:pPr>
                      <a:r>
                        <a:t/>
                      </a:r>
                      <a:endParaRPr sz="1100">
                        <a:solidFill>
                          <a:schemeClr val="lt1"/>
                        </a:solidFill>
                      </a:endParaRPr>
                    </a:p>
                    <a:p>
                      <a:pPr indent="0" lvl="0" marL="0" marR="0" rtl="0" algn="just">
                        <a:spcBef>
                          <a:spcPts val="0"/>
                        </a:spcBef>
                        <a:spcAft>
                          <a:spcPts val="0"/>
                        </a:spcAft>
                        <a:buNone/>
                      </a:pPr>
                      <a:r>
                        <a:rPr lang="en-US" sz="1100">
                          <a:solidFill>
                            <a:schemeClr val="lt1"/>
                          </a:solidFill>
                        </a:rPr>
                        <a:t>Single Remote Sensing Multispectral Image Dehazing Based on a Learning Framework</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b="0" lang="en-US" sz="1100">
                          <a:solidFill>
                            <a:schemeClr val="lt1"/>
                          </a:solidFill>
                        </a:rPr>
                        <a:t>Hindawi journal</a:t>
                      </a:r>
                      <a:endParaRPr/>
                    </a:p>
                    <a:p>
                      <a:pPr indent="0" lvl="0" marL="0" marR="0" rtl="0" algn="just">
                        <a:spcBef>
                          <a:spcPts val="0"/>
                        </a:spcBef>
                        <a:spcAft>
                          <a:spcPts val="0"/>
                        </a:spcAft>
                        <a:buNone/>
                      </a:pPr>
                      <a:r>
                        <a:t/>
                      </a:r>
                      <a:endParaRPr b="0" sz="1100">
                        <a:solidFill>
                          <a:schemeClr val="lt1"/>
                        </a:solidFill>
                      </a:endParaRPr>
                    </a:p>
                    <a:p>
                      <a:pPr indent="0" lvl="0" marL="0" marR="0" rtl="0" algn="just">
                        <a:spcBef>
                          <a:spcPts val="0"/>
                        </a:spcBef>
                        <a:spcAft>
                          <a:spcPts val="0"/>
                        </a:spcAft>
                        <a:buNone/>
                      </a:pPr>
                      <a:r>
                        <a:rPr b="0" lang="en-US" sz="1100">
                          <a:solidFill>
                            <a:schemeClr val="lt1"/>
                          </a:solidFill>
                        </a:rPr>
                        <a:t>2019</a:t>
                      </a:r>
                      <a:endParaRPr b="0"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The processing of single hazy image has a significant progress  in  Some methods based on polarization have been developed in which  the development of deep learning, </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indicate that compared with the state-of-the art methods, our proposed dehazing method can effectively remove haze in each band of multispectral images under different scenes</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The proposed haze synthesis method can generate haze highly close to real conditions, using which to train the dehazing network.</a:t>
                      </a:r>
                      <a:endParaRPr sz="1100">
                        <a:solidFill>
                          <a:schemeClr val="lt1"/>
                        </a:solidFill>
                        <a:latin typeface="Times New Roman"/>
                        <a:ea typeface="Times New Roman"/>
                        <a:cs typeface="Times New Roman"/>
                        <a:sym typeface="Times New Roman"/>
                      </a:endParaRPr>
                    </a:p>
                  </a:txBody>
                  <a:tcPr marT="34300" marB="34300" marR="68575" marL="68575"/>
                </a:tc>
              </a:tr>
              <a:tr h="1975450">
                <a:tc>
                  <a:txBody>
                    <a:bodyPr/>
                    <a:lstStyle/>
                    <a:p>
                      <a:pPr indent="0" lvl="0" marL="0" marR="0" rtl="0" algn="just">
                        <a:spcBef>
                          <a:spcPts val="0"/>
                        </a:spcBef>
                        <a:spcAft>
                          <a:spcPts val="0"/>
                        </a:spcAft>
                        <a:buNone/>
                      </a:pPr>
                      <a:r>
                        <a:rPr lang="en-US" sz="1100">
                          <a:solidFill>
                            <a:schemeClr val="lt1"/>
                          </a:solidFill>
                        </a:rPr>
                        <a:t>4.) </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K. Mounika, N. Harika Reddy, Kalagasahitya, K.V. Alekhya,  Karaka Jyoshna, P.Sai Gayathri, K SatyaPriya</a:t>
                      </a:r>
                      <a:endParaRPr/>
                    </a:p>
                    <a:p>
                      <a:pPr indent="0" lvl="0" marL="0" marR="0" rtl="0" algn="just">
                        <a:spcBef>
                          <a:spcPts val="0"/>
                        </a:spcBef>
                        <a:spcAft>
                          <a:spcPts val="0"/>
                        </a:spcAft>
                        <a:buNone/>
                      </a:pPr>
                      <a:r>
                        <a:t/>
                      </a:r>
                      <a:endParaRPr sz="1100">
                        <a:solidFill>
                          <a:schemeClr val="lt1"/>
                        </a:solidFill>
                      </a:endParaRPr>
                    </a:p>
                    <a:p>
                      <a:pPr indent="0" lvl="0" marL="0" marR="0" rtl="0" algn="just">
                        <a:spcBef>
                          <a:spcPts val="0"/>
                        </a:spcBef>
                        <a:spcAft>
                          <a:spcPts val="0"/>
                        </a:spcAft>
                        <a:buNone/>
                      </a:pPr>
                      <a:r>
                        <a:rPr lang="en-US" sz="1100">
                          <a:solidFill>
                            <a:schemeClr val="lt1"/>
                          </a:solidFill>
                        </a:rPr>
                        <a:t>DEHAZING FOR MULTISPECTRAL REMOTE SENSING IMAGES</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International Research Journal of Modernization in Engineering Technology And Science</a:t>
                      </a:r>
                      <a:endParaRPr sz="1100">
                        <a:solidFill>
                          <a:schemeClr val="lt1"/>
                        </a:solidFill>
                      </a:endParaRPr>
                    </a:p>
                    <a:p>
                      <a:pPr indent="0" lvl="0" marL="0" marR="0" rtl="0" algn="just">
                        <a:spcBef>
                          <a:spcPts val="0"/>
                        </a:spcBef>
                        <a:spcAft>
                          <a:spcPts val="0"/>
                        </a:spcAft>
                        <a:buNone/>
                      </a:pPr>
                      <a:r>
                        <a:t/>
                      </a:r>
                      <a:endParaRPr sz="1100">
                        <a:solidFill>
                          <a:schemeClr val="lt1"/>
                        </a:solidFill>
                      </a:endParaRPr>
                    </a:p>
                    <a:p>
                      <a:pPr indent="0" lvl="0" marL="0" marR="0" rtl="0" algn="just">
                        <a:spcBef>
                          <a:spcPts val="0"/>
                        </a:spcBef>
                        <a:spcAft>
                          <a:spcPts val="0"/>
                        </a:spcAft>
                        <a:buNone/>
                      </a:pPr>
                      <a:r>
                        <a:rPr lang="en-US" sz="1100">
                          <a:solidFill>
                            <a:schemeClr val="lt1"/>
                          </a:solidFill>
                        </a:rPr>
                        <a:t>2019</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The hazy image and its corresponding transmission map is detected effectively based on learning the coefficients of the linear model.</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A linear regression model with multiple variables is established and the gradient descent method is applied to the coefficients of the linear model. Then a hazy image accurate transmission map is obtained.</a:t>
                      </a:r>
                      <a:endParaRPr sz="1100">
                        <a:solidFill>
                          <a:schemeClr val="lt1"/>
                        </a:solidFill>
                        <a:latin typeface="Times New Roman"/>
                        <a:ea typeface="Times New Roman"/>
                        <a:cs typeface="Times New Roman"/>
                        <a:sym typeface="Times New Roman"/>
                      </a:endParaRPr>
                    </a:p>
                  </a:txBody>
                  <a:tcPr marT="34300" marB="34300" marR="68575" marL="68575"/>
                </a:tc>
                <a:tc>
                  <a:txBody>
                    <a:bodyPr/>
                    <a:lstStyle/>
                    <a:p>
                      <a:pPr indent="0" lvl="0" marL="0" marR="0" rtl="0" algn="just">
                        <a:spcBef>
                          <a:spcPts val="0"/>
                        </a:spcBef>
                        <a:spcAft>
                          <a:spcPts val="0"/>
                        </a:spcAft>
                        <a:buNone/>
                      </a:pPr>
                      <a:r>
                        <a:rPr lang="en-US" sz="1100">
                          <a:solidFill>
                            <a:schemeClr val="lt1"/>
                          </a:solidFill>
                        </a:rPr>
                        <a:t>The proposed method can recover a haze-free remote sensing image with good visual effect and high quality.</a:t>
                      </a:r>
                      <a:endParaRPr sz="1100">
                        <a:solidFill>
                          <a:schemeClr val="lt1"/>
                        </a:solidFill>
                        <a:latin typeface="Times New Roman"/>
                        <a:ea typeface="Times New Roman"/>
                        <a:cs typeface="Times New Roman"/>
                        <a:sym typeface="Times New Roman"/>
                      </a:endParaRPr>
                    </a:p>
                  </a:txBody>
                  <a:tcPr marT="34300" marB="34300" marR="68575" marL="6857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2022-11-02T15:18:05Z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y fmtid="{D5CDD505-2E9C-101B-9397-08002B2CF9AE}" pid="3" name="LastSaved">
    <vt:filetime>2022-11-02T00:00:00Z</vt:filetime>
  </property>
</Properties>
</file>